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1"/>
  </p:notesMasterIdLst>
  <p:sldIdLst>
    <p:sldId id="301" r:id="rId2"/>
    <p:sldId id="271" r:id="rId3"/>
    <p:sldId id="272" r:id="rId4"/>
    <p:sldId id="274" r:id="rId5"/>
    <p:sldId id="319" r:id="rId6"/>
    <p:sldId id="313" r:id="rId7"/>
    <p:sldId id="312" r:id="rId8"/>
    <p:sldId id="275" r:id="rId9"/>
    <p:sldId id="276" r:id="rId10"/>
    <p:sldId id="277" r:id="rId11"/>
    <p:sldId id="278" r:id="rId12"/>
    <p:sldId id="279" r:id="rId13"/>
    <p:sldId id="280" r:id="rId14"/>
    <p:sldId id="323" r:id="rId15"/>
    <p:sldId id="282" r:id="rId16"/>
    <p:sldId id="315" r:id="rId17"/>
    <p:sldId id="316" r:id="rId18"/>
    <p:sldId id="328" r:id="rId19"/>
    <p:sldId id="284" r:id="rId20"/>
    <p:sldId id="327" r:id="rId21"/>
    <p:sldId id="310" r:id="rId22"/>
    <p:sldId id="324" r:id="rId23"/>
    <p:sldId id="295" r:id="rId24"/>
    <p:sldId id="296" r:id="rId25"/>
    <p:sldId id="297" r:id="rId26"/>
    <p:sldId id="298" r:id="rId27"/>
    <p:sldId id="325" r:id="rId28"/>
    <p:sldId id="321" r:id="rId29"/>
    <p:sldId id="32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334773E-FE70-4CD9-9536-35B4AAF6FC4C}">
          <p14:sldIdLst>
            <p14:sldId id="301"/>
            <p14:sldId id="271"/>
            <p14:sldId id="272"/>
            <p14:sldId id="274"/>
            <p14:sldId id="319"/>
            <p14:sldId id="313"/>
            <p14:sldId id="312"/>
            <p14:sldId id="275"/>
            <p14:sldId id="276"/>
            <p14:sldId id="277"/>
            <p14:sldId id="278"/>
            <p14:sldId id="279"/>
            <p14:sldId id="280"/>
            <p14:sldId id="323"/>
            <p14:sldId id="282"/>
            <p14:sldId id="315"/>
            <p14:sldId id="316"/>
            <p14:sldId id="328"/>
            <p14:sldId id="284"/>
            <p14:sldId id="327"/>
            <p14:sldId id="310"/>
            <p14:sldId id="324"/>
            <p14:sldId id="295"/>
            <p14:sldId id="296"/>
            <p14:sldId id="297"/>
            <p14:sldId id="298"/>
            <p14:sldId id="325"/>
            <p14:sldId id="321"/>
            <p14:sldId id="32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os Chamakioti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6963" autoAdjust="0"/>
  </p:normalViewPr>
  <p:slideViewPr>
    <p:cSldViewPr>
      <p:cViewPr varScale="1">
        <p:scale>
          <a:sx n="52" d="100"/>
          <a:sy n="52" d="100"/>
        </p:scale>
        <p:origin x="-1812" y="-102"/>
      </p:cViewPr>
      <p:guideLst>
        <p:guide orient="horz" pos="663"/>
        <p:guide pos="2880"/>
      </p:guideLst>
    </p:cSldViewPr>
  </p:slideViewPr>
  <p:notesTextViewPr>
    <p:cViewPr>
      <p:scale>
        <a:sx n="1" d="1"/>
        <a:sy n="1" d="1"/>
      </p:scale>
      <p:origin x="0" y="0"/>
    </p:cViewPr>
  </p:notesTextViewPr>
  <p:sorterViewPr>
    <p:cViewPr>
      <p:scale>
        <a:sx n="100" d="100"/>
        <a:sy n="100" d="100"/>
      </p:scale>
      <p:origin x="0" y="2816"/>
    </p:cViewPr>
  </p:sorterViewPr>
  <p:notesViewPr>
    <p:cSldViewPr>
      <p:cViewPr>
        <p:scale>
          <a:sx n="112" d="100"/>
          <a:sy n="112" d="100"/>
        </p:scale>
        <p:origin x="-2088" y="252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556E3-EAF6-48A4-87A5-96AA00134927}" type="datetimeFigureOut">
              <a:rPr lang="en-GB" smtClean="0"/>
              <a:pPr/>
              <a:t>08/03/2015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A749A-D4FC-44DD-A143-AE1D6B527D70}" type="slidenum">
              <a:rPr lang="en-GB" smtClean="0"/>
              <a:pPr/>
              <a:t>‹#›</a:t>
            </a:fld>
            <a:endParaRPr lang="en-GB"/>
          </a:p>
        </p:txBody>
      </p:sp>
    </p:spTree>
    <p:extLst>
      <p:ext uri="{BB962C8B-B14F-4D97-AF65-F5344CB8AC3E}">
        <p14:creationId xmlns:p14="http://schemas.microsoft.com/office/powerpoint/2010/main" val="86555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100" dirty="0" smtClean="0"/>
              <a:t>In this presentation</a:t>
            </a:r>
            <a:r>
              <a:rPr lang="en-GB" dirty="0" smtClean="0"/>
              <a:t>, we are introducing our research project—the Digital Brain Switch—funded by the EPSRC as part of the Digital Economy stream. The research was conducted by both social scientists and computer scientists from Royal Holloway, University of London; The Open University; Lancaster University; and the University of Kent. Today, we will be presenting some concepts that have emerged from our qualitative analysis in line with the aims of the project, which we are introducing next.</a:t>
            </a:r>
            <a:endParaRPr lang="en-GB" sz="11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A866057B-1A56-4688-8225-9BDFF515487C}" type="slidenum">
              <a:rPr lang="en-GB" smtClean="0"/>
              <a:pPr/>
              <a:t>1</a:t>
            </a:fld>
            <a:endParaRPr lang="en-GB" dirty="0"/>
          </a:p>
        </p:txBody>
      </p:sp>
    </p:spTree>
    <p:extLst>
      <p:ext uri="{BB962C8B-B14F-4D97-AF65-F5344CB8AC3E}">
        <p14:creationId xmlns:p14="http://schemas.microsoft.com/office/powerpoint/2010/main" val="215628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 </a:t>
            </a:r>
          </a:p>
          <a:p>
            <a:r>
              <a:rPr lang="en-US" sz="1200" dirty="0" smtClean="0">
                <a:effectLst/>
              </a:rPr>
              <a:t>Time triage</a:t>
            </a:r>
            <a:r>
              <a:rPr lang="en-US" sz="1200" baseline="0" dirty="0" smtClean="0">
                <a:effectLst/>
              </a:rPr>
              <a:t> is</a:t>
            </a:r>
            <a:r>
              <a:rPr lang="en-US" sz="1200" dirty="0" smtClean="0">
                <a:effectLst/>
              </a:rPr>
              <a:t> a concept borrowed from medics in hospitals and GP surgeries</a:t>
            </a:r>
            <a:endParaRPr lang="en-GB" dirty="0" smtClean="0">
              <a:effectLst/>
            </a:endParaRPr>
          </a:p>
          <a:p>
            <a:r>
              <a:rPr lang="en-US" sz="1200" dirty="0" smtClean="0">
                <a:effectLst/>
              </a:rPr>
              <a:t> </a:t>
            </a:r>
            <a:endParaRPr lang="en-GB" dirty="0" smtClean="0">
              <a:effectLst/>
            </a:endParaRPr>
          </a:p>
          <a:p>
            <a:r>
              <a:rPr lang="en-US" sz="1200" dirty="0" smtClean="0">
                <a:effectLst/>
              </a:rPr>
              <a:t>= When demands from all aspects of our lives exceed the time we have available, we have to decide how to allocate and distribute our time and energy resources across these competing priorities</a:t>
            </a:r>
            <a:endParaRPr lang="en-GB" dirty="0" smtClean="0">
              <a:effectLst/>
            </a:endParaRPr>
          </a:p>
          <a:p>
            <a:r>
              <a:rPr lang="en-US" sz="1200" dirty="0" smtClean="0">
                <a:effectLst/>
              </a:rPr>
              <a:t> </a:t>
            </a:r>
            <a:endParaRPr lang="en-GB" dirty="0" smtClean="0">
              <a:effectLst/>
            </a:endParaRPr>
          </a:p>
          <a:p>
            <a:r>
              <a:rPr lang="en-US" sz="1200" dirty="0" smtClean="0">
                <a:effectLst/>
              </a:rPr>
              <a:t>In doing so, some of these demands will be met immediately, some later, some not at all</a:t>
            </a:r>
          </a:p>
          <a:p>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 </a:t>
            </a:r>
            <a:r>
              <a:rPr lang="en-GB" sz="1200" kern="1200" dirty="0" smtClean="0">
                <a:solidFill>
                  <a:schemeClr val="bg2">
                    <a:lumMod val="75000"/>
                  </a:schemeClr>
                </a:solidFill>
                <a:latin typeface="+mn-lt"/>
                <a:ea typeface="+mn-ea"/>
                <a:cs typeface="+mn-cs"/>
              </a:rPr>
              <a:t>‘</a:t>
            </a:r>
            <a:r>
              <a:rPr lang="en-GB" sz="1200" i="1" kern="1200" dirty="0" smtClean="0">
                <a:solidFill>
                  <a:schemeClr val="bg2">
                    <a:lumMod val="75000"/>
                  </a:schemeClr>
                </a:solidFill>
                <a:latin typeface="+mn-lt"/>
                <a:ea typeface="+mn-ea"/>
                <a:cs typeface="+mn-cs"/>
              </a:rPr>
              <a:t>It’s 7:30 in the morning and I’ve just woken up.... it’s quite a busy day today. I think I’ve got five meetings including that [one] all day, and I want to try to squeeze as much… ‘Ivory Tower’ computer work processing, as I can, as well</a:t>
            </a:r>
            <a:r>
              <a:rPr lang="en-GB" sz="1200" kern="1200" dirty="0" smtClean="0">
                <a:solidFill>
                  <a:schemeClr val="bg2">
                    <a:lumMod val="75000"/>
                  </a:schemeClr>
                </a:solidFill>
                <a:latin typeface="+mn-lt"/>
                <a:ea typeface="+mn-ea"/>
                <a:cs typeface="+mn-cs"/>
              </a:rPr>
              <a:t>.’ </a:t>
            </a:r>
            <a:r>
              <a:rPr lang="en-GB" sz="1000" kern="1200" dirty="0" smtClean="0">
                <a:solidFill>
                  <a:schemeClr val="bg2">
                    <a:lumMod val="75000"/>
                  </a:schemeClr>
                </a:solidFill>
                <a:latin typeface="+mn-lt"/>
                <a:ea typeface="+mn-ea"/>
                <a:cs typeface="+mn-cs"/>
              </a:rPr>
              <a:t>(Michael, SE, video 047)</a:t>
            </a:r>
            <a:endParaRPr lang="en-US" sz="1000" kern="1200" dirty="0" smtClean="0">
              <a:solidFill>
                <a:schemeClr val="bg2">
                  <a:lumMod val="75000"/>
                </a:schemeClr>
              </a:solidFill>
              <a:latin typeface="+mn-lt"/>
              <a:ea typeface="+mn-ea"/>
              <a:cs typeface="+mn-cs"/>
            </a:endParaRPr>
          </a:p>
          <a:p>
            <a:endParaRPr lang="en-GB" dirty="0" smtClean="0">
              <a:effectLst/>
            </a:endParaRPr>
          </a:p>
          <a:p>
            <a:r>
              <a:rPr lang="en-GB" sz="1200" dirty="0" smtClean="0">
                <a:effectLst/>
              </a:rPr>
              <a:t>This example illustrates how we might start the day trying to get to grips with what we have to do and we might well feel we have it and our priorities all sorted out - but as the day goes on we are constantly re-negotiating as we come up against other people’s schedules, demands</a:t>
            </a:r>
            <a:r>
              <a:rPr lang="en-GB" sz="1200" baseline="0" dirty="0" smtClean="0">
                <a:effectLst/>
              </a:rPr>
              <a:t> </a:t>
            </a:r>
            <a:r>
              <a:rPr lang="en-GB" sz="1200" dirty="0" smtClean="0">
                <a:effectLst/>
              </a:rPr>
              <a:t>and problems  </a:t>
            </a:r>
            <a:endParaRPr lang="en-GB" dirty="0" smtClean="0">
              <a:effectLst/>
            </a:endParaRPr>
          </a:p>
          <a:p>
            <a:r>
              <a:rPr lang="en-GB" sz="1200" dirty="0" smtClean="0">
                <a:effectLst/>
              </a:rPr>
              <a:t> </a:t>
            </a:r>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10</a:t>
            </a:fld>
            <a:endParaRPr lang="en-GB"/>
          </a:p>
        </p:txBody>
      </p:sp>
    </p:spTree>
    <p:extLst>
      <p:ext uri="{BB962C8B-B14F-4D97-AF65-F5344CB8AC3E}">
        <p14:creationId xmlns:p14="http://schemas.microsoft.com/office/powerpoint/2010/main" val="64113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baseline="0" dirty="0" smtClean="0"/>
          </a:p>
          <a:p>
            <a:r>
              <a:rPr lang="en-GB" sz="1200" dirty="0" smtClean="0">
                <a:effectLst/>
              </a:rPr>
              <a:t>Time triage – this negotiation with ourselves and others – is constantly performed and renegotiated</a:t>
            </a:r>
            <a:r>
              <a:rPr lang="en-GB" sz="1200" baseline="0" dirty="0" smtClean="0">
                <a:effectLst/>
              </a:rPr>
              <a:t> throughout the day</a:t>
            </a:r>
            <a:endParaRPr lang="en-GB" dirty="0" smtClean="0">
              <a:effectLst/>
            </a:endParaRPr>
          </a:p>
          <a:p>
            <a:r>
              <a:rPr lang="en-GB" sz="1200" dirty="0" smtClean="0">
                <a:effectLst/>
              </a:rPr>
              <a:t> </a:t>
            </a:r>
            <a:endParaRPr lang="en-GB" dirty="0" smtClean="0">
              <a:effectLst/>
            </a:endParaRPr>
          </a:p>
          <a:p>
            <a:r>
              <a:rPr lang="en-US" sz="1200" dirty="0" smtClean="0">
                <a:effectLst/>
              </a:rPr>
              <a:t>We find we have to work around other people’s work routines and priorities</a:t>
            </a:r>
            <a:endParaRPr lang="en-GB" dirty="0" smtClean="0">
              <a:effectLst/>
            </a:endParaRPr>
          </a:p>
          <a:p>
            <a:r>
              <a:rPr lang="en-GB" sz="1200" dirty="0" smtClean="0">
                <a:effectLst/>
              </a:rPr>
              <a:t> </a:t>
            </a: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r>
              <a:rPr lang="en-GB" sz="1200" kern="1200" dirty="0" smtClean="0">
                <a:solidFill>
                  <a:schemeClr val="accent1">
                    <a:lumMod val="50000"/>
                  </a:schemeClr>
                </a:solidFill>
                <a:latin typeface="+mn-lt"/>
                <a:ea typeface="+mn-ea"/>
                <a:cs typeface="+mn-cs"/>
              </a:rPr>
              <a:t>‘</a:t>
            </a:r>
            <a:r>
              <a:rPr lang="en-GB" sz="1200" i="1" kern="1200" dirty="0" smtClean="0">
                <a:solidFill>
                  <a:schemeClr val="accent1">
                    <a:lumMod val="50000"/>
                  </a:schemeClr>
                </a:solidFill>
                <a:latin typeface="+mn-lt"/>
                <a:ea typeface="+mn-ea"/>
                <a:cs typeface="+mn-cs"/>
              </a:rPr>
              <a:t>Okay, it’s ten past three and nothing ever goes according to plan. So the two o’clock phone call happened okay, but then I’ve got interrupted with a different phone call coming in that’s unexpected… And my three thirty appointment asked could they ring at three.  They’ve not phoned at three.  I don’t think I’ve missed them.  I’ve just been checking</a:t>
            </a:r>
            <a:r>
              <a:rPr lang="en-GB" sz="1200" kern="1200" dirty="0" smtClean="0">
                <a:solidFill>
                  <a:schemeClr val="accent1">
                    <a:lumMod val="50000"/>
                  </a:schemeClr>
                </a:solidFill>
                <a:latin typeface="+mn-lt"/>
                <a:ea typeface="+mn-ea"/>
                <a:cs typeface="+mn-cs"/>
              </a:rPr>
              <a:t>.’ </a:t>
            </a:r>
            <a:r>
              <a:rPr lang="en-GB" sz="800" kern="1200" dirty="0" smtClean="0">
                <a:solidFill>
                  <a:schemeClr val="accent1">
                    <a:lumMod val="50000"/>
                  </a:schemeClr>
                </a:solidFill>
                <a:latin typeface="+mn-lt"/>
                <a:ea typeface="+mn-ea"/>
                <a:cs typeface="+mn-cs"/>
              </a:rPr>
              <a:t>(Stephen, SE, video 008)</a:t>
            </a:r>
          </a:p>
          <a:p>
            <a:endParaRPr lang="en-GB" sz="1200" kern="1200" dirty="0" smtClean="0">
              <a:solidFill>
                <a:schemeClr val="tx1"/>
              </a:solidFill>
              <a:effectLst/>
              <a:latin typeface="+mn-lt"/>
              <a:ea typeface="+mn-ea"/>
              <a:cs typeface="+mn-cs"/>
            </a:endParaRPr>
          </a:p>
          <a:p>
            <a:r>
              <a:rPr lang="en-GB" sz="1200" dirty="0" smtClean="0">
                <a:effectLst/>
              </a:rPr>
              <a:t>This highlights how our plans about how we allocate</a:t>
            </a:r>
            <a:r>
              <a:rPr lang="en-GB" sz="1200" baseline="0" dirty="0" smtClean="0">
                <a:effectLst/>
              </a:rPr>
              <a:t> our time and the switches or transitions we make during the day (within and between work and other roles) are not always in our control but are subject to the demands of others. WLB is not (just) a matter of flexibility or having personal control of time. We now look at ways in which rationalise to ourselves about working at times and for periods that we might not have originally planned. We suggest that these might be useful concepts to help us reflect on our work practices.</a:t>
            </a:r>
            <a:endParaRPr lang="en-GB" dirty="0" smtClean="0">
              <a:effectLst/>
            </a:endParaRPr>
          </a:p>
          <a:p>
            <a:r>
              <a:rPr lang="en-GB" sz="1200" dirty="0" smtClean="0">
                <a:effectLst/>
              </a:rPr>
              <a:t> </a:t>
            </a:r>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11</a:t>
            </a:fld>
            <a:endParaRPr lang="en-GB"/>
          </a:p>
        </p:txBody>
      </p:sp>
    </p:spTree>
    <p:extLst>
      <p:ext uri="{BB962C8B-B14F-4D97-AF65-F5344CB8AC3E}">
        <p14:creationId xmlns:p14="http://schemas.microsoft.com/office/powerpoint/2010/main" val="11642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smtClean="0">
              <a:effectLst/>
            </a:endParaRPr>
          </a:p>
          <a:p>
            <a:r>
              <a:rPr lang="en-GB" sz="1200" dirty="0" smtClean="0">
                <a:effectLst/>
              </a:rPr>
              <a:t>Another concept we can look at as part of the daily re-negotiation with ourselves is ‘working lightly’</a:t>
            </a:r>
            <a:endParaRPr lang="en-GB" dirty="0" smtClean="0">
              <a:effectLst/>
            </a:endParaRPr>
          </a:p>
          <a:p>
            <a:r>
              <a:rPr lang="en-GB" sz="1200" dirty="0" smtClean="0">
                <a:effectLst/>
              </a:rPr>
              <a:t> </a:t>
            </a:r>
            <a:endParaRPr lang="en-GB" dirty="0" smtClean="0">
              <a:effectLst/>
            </a:endParaRPr>
          </a:p>
          <a:p>
            <a:r>
              <a:rPr lang="en-GB" sz="1200" dirty="0" smtClean="0">
                <a:effectLst/>
              </a:rPr>
              <a:t>This refers to how we making over-working – or working long hours - feel better (Bourne &amp; Forman 2014)</a:t>
            </a:r>
            <a:endParaRPr lang="en-GB" dirty="0" smtClean="0">
              <a:effectLst/>
            </a:endParaRPr>
          </a:p>
          <a:p>
            <a:r>
              <a:rPr lang="en-GB" sz="1200" dirty="0" smtClean="0">
                <a:effectLst/>
              </a:rPr>
              <a:t> </a:t>
            </a:r>
            <a:endParaRPr lang="en-GB" dirty="0" smtClean="0">
              <a:effectLst/>
            </a:endParaRPr>
          </a:p>
          <a:p>
            <a:r>
              <a:rPr lang="en-GB" sz="1200" dirty="0" smtClean="0">
                <a:effectLst/>
              </a:rPr>
              <a:t>= Rationalising that time we spend working at the weekend or in the evening makes us feel better and more prepared </a:t>
            </a:r>
            <a:endParaRPr lang="en-GB" dirty="0" smtClean="0">
              <a:effectLst/>
            </a:endParaRPr>
          </a:p>
          <a:p>
            <a:r>
              <a:rPr lang="en-GB" sz="1200" dirty="0" smtClean="0">
                <a:effectLst/>
              </a:rPr>
              <a:t> </a:t>
            </a:r>
            <a:endParaRPr lang="en-GB" dirty="0" smtClean="0">
              <a:effectLst/>
            </a:endParaRPr>
          </a:p>
          <a:p>
            <a:r>
              <a:rPr lang="en-GB" sz="1200" i="1"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I've just put the kids to bed, it's Friday evening about 8 o'clock and I'm just coming in [to home office] to make a couple of notes about things I've got to do, </a:t>
            </a:r>
            <a:r>
              <a:rPr lang="en-US" altLang="zh-CN" sz="1200" i="1" kern="1200" dirty="0" err="1" smtClean="0">
                <a:solidFill>
                  <a:schemeClr val="tx1"/>
                </a:solidFill>
                <a:effectLst/>
                <a:latin typeface="+mn-lt"/>
                <a:ea typeface="+mn-ea"/>
                <a:cs typeface="+mn-cs"/>
              </a:rPr>
              <a:t>er</a:t>
            </a:r>
            <a:r>
              <a:rPr lang="en-US" altLang="zh-CN" sz="1200" i="1" kern="1200" dirty="0" smtClean="0">
                <a:solidFill>
                  <a:schemeClr val="tx1"/>
                </a:solidFill>
                <a:effectLst/>
                <a:latin typeface="+mn-lt"/>
                <a:ea typeface="+mn-ea"/>
                <a:cs typeface="+mn-cs"/>
              </a:rPr>
              <a:t>, next week, I don't want to forget before the weekend</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David, social entrepreneur, video 005</a:t>
            </a:r>
            <a:endParaRPr lang="en-GB" dirty="0" smtClean="0">
              <a:effectLst/>
            </a:endParaRPr>
          </a:p>
          <a:p>
            <a:r>
              <a:rPr lang="en-GB" sz="120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rPr>
              <a:t>Or conceptualising</a:t>
            </a:r>
            <a:r>
              <a:rPr lang="en-GB" sz="1200" baseline="0" dirty="0" smtClean="0">
                <a:effectLst/>
              </a:rPr>
              <a:t> aspects of work as leisure: ‘</a:t>
            </a:r>
            <a:r>
              <a:rPr lang="en-GB" sz="1200" i="1" kern="1200" baseline="0" dirty="0" smtClean="0">
                <a:solidFill>
                  <a:schemeClr val="tx1"/>
                </a:solidFill>
                <a:latin typeface="+mn-lt"/>
                <a:ea typeface="+mn-ea"/>
                <a:cs typeface="+mn-cs"/>
              </a:rPr>
              <a:t>I suppose I would view Twitter and </a:t>
            </a:r>
            <a:r>
              <a:rPr lang="en-GB" sz="1200" i="1" kern="1200" baseline="0" dirty="0" err="1" smtClean="0">
                <a:solidFill>
                  <a:schemeClr val="tx1"/>
                </a:solidFill>
                <a:latin typeface="+mn-lt"/>
                <a:ea typeface="+mn-ea"/>
                <a:cs typeface="+mn-cs"/>
              </a:rPr>
              <a:t>facebook</a:t>
            </a:r>
            <a:r>
              <a:rPr lang="en-GB" sz="1200" i="1" kern="1200" baseline="0" dirty="0" smtClean="0">
                <a:solidFill>
                  <a:schemeClr val="tx1"/>
                </a:solidFill>
                <a:latin typeface="+mn-lt"/>
                <a:ea typeface="+mn-ea"/>
                <a:cs typeface="+mn-cs"/>
              </a:rPr>
              <a:t>. For my work, as leisure time, I suppose. It doesn’t seem like work to me’</a:t>
            </a:r>
            <a:r>
              <a:rPr lang="en-GB" sz="1200" kern="1200" baseline="0" dirty="0" smtClean="0">
                <a:solidFill>
                  <a:schemeClr val="tx1"/>
                </a:solidFill>
                <a:latin typeface="+mn-lt"/>
                <a:ea typeface="+mn-ea"/>
                <a:cs typeface="+mn-cs"/>
              </a:rPr>
              <a:t>. (Rachel)</a:t>
            </a:r>
          </a:p>
          <a:p>
            <a:endParaRPr lang="en-GB" sz="1200" baseline="0" dirty="0" smtClean="0">
              <a:effectLst/>
            </a:endParaRPr>
          </a:p>
          <a:p>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12</a:t>
            </a:fld>
            <a:endParaRPr lang="en-GB"/>
          </a:p>
        </p:txBody>
      </p:sp>
    </p:spTree>
    <p:extLst>
      <p:ext uri="{BB962C8B-B14F-4D97-AF65-F5344CB8AC3E}">
        <p14:creationId xmlns:p14="http://schemas.microsoft.com/office/powerpoint/2010/main" val="325575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smtClean="0"/>
          </a:p>
          <a:p>
            <a:r>
              <a:rPr lang="en-GB" sz="1200" dirty="0" smtClean="0">
                <a:effectLst/>
              </a:rPr>
              <a:t>Another concept from the same researchers that we can look at as part of the daily re-negotiation with ourselves is ‘working </a:t>
            </a:r>
            <a:r>
              <a:rPr lang="en-GB" sz="1200" dirty="0" err="1" smtClean="0">
                <a:effectLst/>
              </a:rPr>
              <a:t>lite</a:t>
            </a:r>
            <a:r>
              <a:rPr lang="en-GB" sz="1200" dirty="0" smtClean="0">
                <a:effectLst/>
              </a:rPr>
              <a:t>’</a:t>
            </a:r>
            <a:endParaRPr lang="en-GB" dirty="0" smtClean="0">
              <a:effectLst/>
            </a:endParaRPr>
          </a:p>
          <a:p>
            <a:r>
              <a:rPr lang="en-GB" sz="1200" dirty="0" smtClean="0">
                <a:effectLst/>
              </a:rPr>
              <a:t> </a:t>
            </a:r>
            <a:endParaRPr lang="en-GB" dirty="0" smtClean="0">
              <a:effectLst/>
            </a:endParaRPr>
          </a:p>
          <a:p>
            <a:r>
              <a:rPr lang="en-GB" sz="1200" dirty="0" smtClean="0">
                <a:effectLst/>
              </a:rPr>
              <a:t>This refers to how we make work feel not like work (Bourne &amp; Forman 2014)</a:t>
            </a:r>
            <a:endParaRPr lang="en-GB" dirty="0" smtClean="0">
              <a:effectLst/>
            </a:endParaRPr>
          </a:p>
          <a:p>
            <a:r>
              <a:rPr lang="en-GB" sz="1200" dirty="0" smtClean="0">
                <a:effectLst/>
              </a:rPr>
              <a:t> </a:t>
            </a:r>
          </a:p>
          <a:p>
            <a:r>
              <a:rPr lang="en-GB" sz="1200" dirty="0" smtClean="0">
                <a:effectLst/>
              </a:rPr>
              <a:t>= Adopting a leisure activity such as sitting down</a:t>
            </a:r>
            <a:r>
              <a:rPr lang="en-GB" sz="1200" baseline="0" dirty="0" smtClean="0">
                <a:effectLst/>
              </a:rPr>
              <a:t> with a coffee and biscuit in an armchair </a:t>
            </a:r>
            <a:r>
              <a:rPr lang="en-GB" sz="1200" dirty="0" smtClean="0">
                <a:effectLst/>
              </a:rPr>
              <a:t>whilst working to make it feel less like part of the working day</a:t>
            </a:r>
            <a:endParaRPr lang="en-GB" dirty="0" smtClean="0">
              <a:effectLst/>
            </a:endParaRPr>
          </a:p>
          <a:p>
            <a:r>
              <a:rPr lang="en-GB" sz="1200" dirty="0" smtClean="0">
                <a:effectLst/>
              </a:rPr>
              <a:t> </a:t>
            </a:r>
            <a:endParaRPr lang="en-GB" dirty="0" smtClean="0">
              <a:effectLst/>
            </a:endParaRPr>
          </a:p>
          <a:p>
            <a:r>
              <a:rPr lang="en-GB" sz="1200" i="1" kern="1200" dirty="0" smtClean="0">
                <a:solidFill>
                  <a:schemeClr val="accent1">
                    <a:lumMod val="50000"/>
                  </a:schemeClr>
                </a:solidFill>
                <a:latin typeface="+mn-lt"/>
                <a:ea typeface="+mn-ea"/>
                <a:cs typeface="+mn-cs"/>
              </a:rPr>
              <a:t>‘It’s three p.m. on Wednesday. Back from shopping. My daughter’s on my computer in the office doing her homework for school tomorrow. I’m completely shattered still. So I’ve got a coffee and a chocolate biscuit and just sitting in the armchair with my </a:t>
            </a:r>
            <a:r>
              <a:rPr lang="en-GB" sz="1200" i="1" kern="1200" dirty="0" err="1" smtClean="0">
                <a:solidFill>
                  <a:schemeClr val="accent1">
                    <a:lumMod val="50000"/>
                  </a:schemeClr>
                </a:solidFill>
                <a:latin typeface="+mn-lt"/>
                <a:ea typeface="+mn-ea"/>
                <a:cs typeface="+mn-cs"/>
              </a:rPr>
              <a:t>iPad</a:t>
            </a:r>
            <a:r>
              <a:rPr lang="en-GB" sz="1200" i="1" kern="1200" dirty="0" smtClean="0">
                <a:solidFill>
                  <a:schemeClr val="accent1">
                    <a:lumMod val="50000"/>
                  </a:schemeClr>
                </a:solidFill>
                <a:latin typeface="+mn-lt"/>
                <a:ea typeface="+mn-ea"/>
                <a:cs typeface="+mn-cs"/>
              </a:rPr>
              <a:t> just catching up, trying to not feel quite so tired.’</a:t>
            </a:r>
            <a:r>
              <a:rPr lang="en-GB" sz="1200" kern="1200" dirty="0" smtClean="0">
                <a:solidFill>
                  <a:schemeClr val="accent1">
                    <a:lumMod val="50000"/>
                  </a:schemeClr>
                </a:solidFill>
                <a:latin typeface="+mn-lt"/>
                <a:ea typeface="+mn-ea"/>
                <a:cs typeface="+mn-cs"/>
              </a:rPr>
              <a:t> </a:t>
            </a:r>
            <a:r>
              <a:rPr lang="en-GB" sz="800" kern="1200" dirty="0" smtClean="0">
                <a:solidFill>
                  <a:schemeClr val="accent1">
                    <a:lumMod val="50000"/>
                  </a:schemeClr>
                </a:solidFill>
                <a:latin typeface="+mn-lt"/>
                <a:ea typeface="+mn-ea"/>
                <a:cs typeface="+mn-cs"/>
              </a:rPr>
              <a:t>(Jane, Social Entrepreneur, video 045)</a:t>
            </a:r>
          </a:p>
          <a:p>
            <a:endParaRPr lang="en-GB" sz="1100" dirty="0" smtClean="0">
              <a:solidFill>
                <a:schemeClr val="bg2">
                  <a:lumMod val="75000"/>
                </a:schemeClr>
              </a:solidFill>
            </a:endParaRPr>
          </a:p>
          <a:p>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13</a:t>
            </a:fld>
            <a:endParaRPr lang="en-GB"/>
          </a:p>
        </p:txBody>
      </p:sp>
    </p:spTree>
    <p:extLst>
      <p:ext uri="{BB962C8B-B14F-4D97-AF65-F5344CB8AC3E}">
        <p14:creationId xmlns:p14="http://schemas.microsoft.com/office/powerpoint/2010/main" val="191677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14</a:t>
            </a:fld>
            <a:endParaRPr lang="en-GB"/>
          </a:p>
        </p:txBody>
      </p:sp>
    </p:spTree>
    <p:extLst>
      <p:ext uri="{BB962C8B-B14F-4D97-AF65-F5344CB8AC3E}">
        <p14:creationId xmlns:p14="http://schemas.microsoft.com/office/powerpoint/2010/main" val="187594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effectLst/>
              </a:rPr>
              <a:t>Flexible working is often suggested to be a means of achieving a better WLB – and for some SEs</a:t>
            </a:r>
            <a:r>
              <a:rPr lang="en-GB" sz="1100" baseline="0" dirty="0" smtClean="0">
                <a:effectLst/>
              </a:rPr>
              <a:t> an important part of how they work</a:t>
            </a:r>
            <a:endParaRPr lang="en-GB" sz="1100" dirty="0" smtClean="0">
              <a:effectLst/>
            </a:endParaRPr>
          </a:p>
          <a:p>
            <a:endParaRPr lang="en-GB" sz="1100" dirty="0"/>
          </a:p>
          <a:p>
            <a:r>
              <a:rPr lang="en-GB" sz="1100" dirty="0" smtClean="0">
                <a:effectLst/>
              </a:rPr>
              <a:t>Many of our participants told us that they – but also those they work with and for – have a degree of flexibility in terms of how they are able to work </a:t>
            </a:r>
          </a:p>
          <a:p>
            <a:endParaRPr lang="en-GB" sz="1100" dirty="0"/>
          </a:p>
          <a:p>
            <a:r>
              <a:rPr lang="en-GB" sz="1100" dirty="0" smtClean="0">
                <a:effectLst/>
              </a:rPr>
              <a:t>This might be the ability to work anytime anywhere including working from home [I have tweaked this a</a:t>
            </a:r>
            <a:r>
              <a:rPr lang="en-GB" sz="1100" baseline="0" dirty="0" smtClean="0">
                <a:effectLst/>
              </a:rPr>
              <a:t> bit for this audience, RW]</a:t>
            </a:r>
            <a:r>
              <a:rPr lang="en-GB" sz="1100" dirty="0" smtClean="0">
                <a:effectLst/>
              </a:rPr>
              <a:t>.</a:t>
            </a:r>
            <a:r>
              <a:rPr lang="en-GB" sz="1100" dirty="0" smtClean="0"/>
              <a:t> </a:t>
            </a:r>
            <a:r>
              <a:rPr lang="en-GB" sz="1100" dirty="0" smtClean="0">
                <a:effectLst/>
              </a:rPr>
              <a:t>This is often presented in the media as a ‘good thing’ and for some people it is.</a:t>
            </a:r>
            <a:r>
              <a:rPr lang="en-GB" sz="1100" dirty="0"/>
              <a:t> </a:t>
            </a:r>
            <a:r>
              <a:rPr lang="en-GB" sz="1100" dirty="0" smtClean="0">
                <a:effectLst/>
              </a:rPr>
              <a:t>However, there are costs associated with this flexibility. Here we examine some of those costs.</a:t>
            </a:r>
            <a:r>
              <a:rPr lang="en-GB" sz="1100" dirty="0" smtClean="0">
                <a:solidFill>
                  <a:srgbClr val="FF0000"/>
                </a:solidFill>
                <a:effectLst/>
              </a:rPr>
              <a:t> </a:t>
            </a:r>
          </a:p>
          <a:p>
            <a:r>
              <a:rPr lang="en-GB" sz="1100" dirty="0" smtClean="0">
                <a:effectLst/>
              </a:rPr>
              <a:t>  </a:t>
            </a:r>
          </a:p>
          <a:p>
            <a:r>
              <a:rPr lang="en-US" sz="1100" dirty="0" smtClean="0">
                <a:effectLst/>
              </a:rPr>
              <a:t>A lot of the potential downsides of flexible working come from constant connectivity. This creates an online identity that has to be managed.</a:t>
            </a:r>
          </a:p>
          <a:p>
            <a:endParaRPr lang="en-US" sz="1100" dirty="0" smtClean="0">
              <a:effectLst/>
            </a:endParaRPr>
          </a:p>
          <a:p>
            <a:r>
              <a:rPr lang="en-US" sz="1100" dirty="0" smtClean="0">
                <a:effectLst/>
              </a:rPr>
              <a:t>For example, we feel we need to manage:</a:t>
            </a:r>
          </a:p>
          <a:p>
            <a:endParaRPr lang="en-GB" sz="1100" dirty="0" smtClean="0">
              <a:effectLst/>
            </a:endParaRPr>
          </a:p>
          <a:p>
            <a:pPr marL="171450" lvl="0" indent="-171450">
              <a:buFont typeface="Arial" panose="020B0604020202020204" pitchFamily="34" charset="0"/>
              <a:buChar char="•"/>
            </a:pPr>
            <a:r>
              <a:rPr lang="en-US" sz="1100" kern="1200" dirty="0" smtClean="0">
                <a:solidFill>
                  <a:schemeClr val="tx1"/>
                </a:solidFill>
                <a:effectLst/>
              </a:rPr>
              <a:t>the expectation of others that we are always available to deal with emails </a:t>
            </a:r>
            <a:r>
              <a:rPr lang="en-US" sz="1100" kern="1200" dirty="0" err="1" smtClean="0">
                <a:solidFill>
                  <a:schemeClr val="tx1"/>
                </a:solidFill>
                <a:effectLst/>
              </a:rPr>
              <a:t>etc</a:t>
            </a:r>
            <a:endParaRPr lang="en-GB" sz="1100" kern="1200" dirty="0" smtClean="0">
              <a:solidFill>
                <a:schemeClr val="tx1"/>
              </a:solidFill>
              <a:effectLst/>
            </a:endParaRPr>
          </a:p>
          <a:p>
            <a:pPr marL="171450" lvl="0" indent="-171450">
              <a:buFont typeface="Arial" panose="020B0604020202020204" pitchFamily="34" charset="0"/>
              <a:buChar char="•"/>
            </a:pPr>
            <a:r>
              <a:rPr lang="en-US" sz="1100" kern="1200" dirty="0" smtClean="0">
                <a:solidFill>
                  <a:schemeClr val="tx1"/>
                </a:solidFill>
                <a:effectLst/>
              </a:rPr>
              <a:t>the impression we give if we don’t respond to emails</a:t>
            </a:r>
            <a:endParaRPr lang="en-GB" sz="1100" kern="1200" dirty="0" smtClean="0">
              <a:solidFill>
                <a:schemeClr val="tx1"/>
              </a:solidFill>
              <a:effectLst/>
            </a:endParaRPr>
          </a:p>
          <a:p>
            <a:pPr marL="171450" lvl="0" indent="-171450">
              <a:buFont typeface="Arial" panose="020B0604020202020204" pitchFamily="34" charset="0"/>
              <a:buChar char="•"/>
            </a:pPr>
            <a:r>
              <a:rPr lang="en-US" sz="1100" kern="1200" dirty="0" smtClean="0">
                <a:solidFill>
                  <a:schemeClr val="tx1"/>
                </a:solidFill>
                <a:effectLst/>
              </a:rPr>
              <a:t>our worry that we will be missing out if we’re not connected (this is sometimes referred to as </a:t>
            </a:r>
            <a:r>
              <a:rPr lang="en-US" sz="1100" kern="1200" dirty="0" err="1" smtClean="0">
                <a:solidFill>
                  <a:schemeClr val="tx1"/>
                </a:solidFill>
                <a:effectLst/>
              </a:rPr>
              <a:t>FoMO</a:t>
            </a:r>
            <a:r>
              <a:rPr lang="en-US" sz="1100" kern="1200" dirty="0" smtClean="0">
                <a:solidFill>
                  <a:schemeClr val="tx1"/>
                </a:solidFill>
                <a:effectLst/>
              </a:rPr>
              <a:t>, fear of missing out)</a:t>
            </a:r>
            <a:endParaRPr lang="en-GB" sz="1100" kern="1200" dirty="0" smtClean="0">
              <a:solidFill>
                <a:schemeClr val="tx1"/>
              </a:solidFill>
              <a:effectLst/>
            </a:endParaRPr>
          </a:p>
          <a:p>
            <a:pPr marL="171450" lvl="0" indent="-171450">
              <a:buFont typeface="Arial" panose="020B0604020202020204" pitchFamily="34" charset="0"/>
              <a:buChar char="•"/>
            </a:pPr>
            <a:r>
              <a:rPr lang="en-US" sz="1100" kern="1200" dirty="0" smtClean="0">
                <a:solidFill>
                  <a:schemeClr val="tx1"/>
                </a:solidFill>
                <a:effectLst/>
              </a:rPr>
              <a:t>the tasks that allow us to be and remain connected </a:t>
            </a:r>
            <a:endParaRPr lang="en-GB" sz="1100" kern="1200" dirty="0" smtClean="0">
              <a:solidFill>
                <a:schemeClr val="tx1"/>
              </a:solidFill>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15</a:t>
            </a:fld>
            <a:endParaRPr lang="en-GB" dirty="0"/>
          </a:p>
        </p:txBody>
      </p:sp>
    </p:spTree>
    <p:extLst>
      <p:ext uri="{BB962C8B-B14F-4D97-AF65-F5344CB8AC3E}">
        <p14:creationId xmlns:p14="http://schemas.microsoft.com/office/powerpoint/2010/main" val="242434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rPr>
              <a:t>Flexible working is largely sustained by mobile communication technology which allows us to work anywhere any time</a:t>
            </a:r>
            <a:endParaRPr lang="en-GB" dirty="0" smtClean="0">
              <a:effectLst/>
            </a:endParaRPr>
          </a:p>
          <a:p>
            <a:r>
              <a:rPr lang="en-GB" sz="1200" dirty="0" smtClean="0">
                <a:effectLst/>
              </a:rPr>
              <a:t> </a:t>
            </a:r>
            <a:endParaRPr lang="en-GB" dirty="0"/>
          </a:p>
          <a:p>
            <a:r>
              <a:rPr lang="en-GB" sz="1200" dirty="0" smtClean="0">
                <a:effectLst/>
              </a:rPr>
              <a:t>But the devices and applications we use to enable this also create a whole raft of additional tasks, </a:t>
            </a:r>
            <a:r>
              <a:rPr lang="en-GB" sz="1200" dirty="0" err="1" smtClean="0">
                <a:effectLst/>
              </a:rPr>
              <a:t>eg</a:t>
            </a:r>
            <a:r>
              <a:rPr lang="en-GB" sz="1200" dirty="0" smtClean="0">
                <a:effectLst/>
              </a:rPr>
              <a:t> when email accounts don’t sync across devices</a:t>
            </a:r>
          </a:p>
          <a:p>
            <a:endParaRPr lang="en-GB" dirty="0"/>
          </a:p>
          <a:p>
            <a:r>
              <a:rPr lang="en-GB" dirty="0" smtClean="0">
                <a:solidFill>
                  <a:srgbClr val="FF0000"/>
                </a:solidFill>
                <a:effectLst/>
              </a:rPr>
              <a:t>Additionally the use of social media provides its own impetus such that we now feel we have to service various on-line identities on a continuing basis and to keep checking for information in case we are missing out…</a:t>
            </a:r>
          </a:p>
          <a:p>
            <a:r>
              <a:rPr lang="en-GB" sz="1200" dirty="0" smtClean="0">
                <a:effectLst/>
              </a:rPr>
              <a:t> </a:t>
            </a:r>
            <a:endParaRPr lang="en-GB" dirty="0" smtClean="0">
              <a:effectLst/>
            </a:endParaRPr>
          </a:p>
          <a:p>
            <a:r>
              <a:rPr lang="en-GB" sz="1200" dirty="0" smtClean="0">
                <a:effectLst/>
              </a:rPr>
              <a:t>We call </a:t>
            </a:r>
            <a:r>
              <a:rPr lang="en-GB" sz="1200" dirty="0" smtClean="0">
                <a:solidFill>
                  <a:srgbClr val="FF0000"/>
                </a:solidFill>
                <a:effectLst/>
              </a:rPr>
              <a:t>these activities </a:t>
            </a:r>
            <a:r>
              <a:rPr lang="en-GB" sz="1200" dirty="0" err="1" smtClean="0">
                <a:effectLst/>
              </a:rPr>
              <a:t>digi</a:t>
            </a:r>
            <a:r>
              <a:rPr lang="en-GB" sz="1200" dirty="0" smtClean="0">
                <a:effectLst/>
              </a:rPr>
              <a:t>-housekeeping – and it doesn’t neatly classify as ‘work’ or ‘life’ as in the concept of WLB</a:t>
            </a:r>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16</a:t>
            </a:fld>
            <a:endParaRPr lang="en-GB"/>
          </a:p>
        </p:txBody>
      </p:sp>
    </p:spTree>
    <p:extLst>
      <p:ext uri="{BB962C8B-B14F-4D97-AF65-F5344CB8AC3E}">
        <p14:creationId xmlns:p14="http://schemas.microsoft.com/office/powerpoint/2010/main" val="421665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These examples illustrate</a:t>
            </a:r>
            <a:r>
              <a:rPr lang="en-GB" i="0" baseline="0" dirty="0" smtClean="0"/>
              <a:t> different aspects of </a:t>
            </a:r>
            <a:r>
              <a:rPr lang="en-GB" i="0" baseline="0" dirty="0" err="1" smtClean="0"/>
              <a:t>digi</a:t>
            </a:r>
            <a:r>
              <a:rPr lang="en-GB" i="0" baseline="0" dirty="0" smtClean="0"/>
              <a:t>-housekeeping. It is the technological equivalent of keeping junk out of places where we live and work - or setting up storage and filing systems to keep things organized. Some tasks are seen as similar to domestic housekeeping – as Mark’s example here says ‘clearing my bins’ and in another example, a participant</a:t>
            </a:r>
            <a:r>
              <a:rPr lang="en-GB" i="0" dirty="0" smtClean="0"/>
              <a:t> uses the domestic analogy of comparing</a:t>
            </a:r>
            <a:r>
              <a:rPr lang="en-GB" i="0" baseline="0" dirty="0" smtClean="0"/>
              <a:t> answering emails with </a:t>
            </a:r>
            <a:r>
              <a:rPr lang="en-GB" i="0" dirty="0" smtClean="0"/>
              <a:t>sweeping up leaves.</a:t>
            </a:r>
            <a:r>
              <a:rPr lang="en-GB" i="0" baseline="0" dirty="0" smtClean="0"/>
              <a:t> </a:t>
            </a:r>
            <a:endParaRPr lang="en-GB" altLang="zh-CN" sz="1200" i="1" kern="1200" dirty="0" smtClean="0">
              <a:solidFill>
                <a:schemeClr val="accent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zh-CN" sz="1200" i="1" kern="1200" dirty="0" smtClean="0">
              <a:solidFill>
                <a:schemeClr val="accent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zh-CN" sz="1050" kern="1200" dirty="0" smtClean="0">
              <a:solidFill>
                <a:schemeClr val="accent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baseline="0" dirty="0" smtClean="0">
              <a:solidFill>
                <a:srgbClr val="FF0000"/>
              </a:solidFill>
              <a:latin typeface="+mn-lt"/>
              <a:ea typeface="+mn-ea"/>
              <a:cs typeface="+mn-cs"/>
            </a:endParaRPr>
          </a:p>
          <a:p>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17</a:t>
            </a:fld>
            <a:endParaRPr lang="en-GB"/>
          </a:p>
        </p:txBody>
      </p:sp>
    </p:spTree>
    <p:extLst>
      <p:ext uri="{BB962C8B-B14F-4D97-AF65-F5344CB8AC3E}">
        <p14:creationId xmlns:p14="http://schemas.microsoft.com/office/powerpoint/2010/main" val="421665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For all</a:t>
            </a:r>
            <a:r>
              <a:rPr lang="en-US" sz="1200" baseline="0" dirty="0" smtClean="0">
                <a:effectLst/>
              </a:rPr>
              <a:t> our participants, not just SEs, an online presence was accompanied by the n</a:t>
            </a:r>
            <a:r>
              <a:rPr lang="en-US" sz="1200" dirty="0" smtClean="0">
                <a:effectLst/>
              </a:rPr>
              <a:t>eed to manage the creation of expectation that we will respond to emails immediately whatever time it is </a:t>
            </a:r>
            <a:endParaRPr lang="en-GB" dirty="0" smtClean="0">
              <a:effectLst/>
            </a:endParaRPr>
          </a:p>
          <a:p>
            <a:r>
              <a:rPr lang="en-US" sz="1200" dirty="0" smtClean="0">
                <a:effectLst/>
              </a:rPr>
              <a:t> </a:t>
            </a:r>
            <a:endParaRPr lang="en-GB" dirty="0" smtClean="0">
              <a:effectLst/>
            </a:endParaRPr>
          </a:p>
          <a:p>
            <a:r>
              <a:rPr lang="en-US" sz="1200" dirty="0" smtClean="0">
                <a:effectLst/>
              </a:rPr>
              <a:t>But this means we then need to take steps to re-negotiate this expectation which we find difficult</a:t>
            </a:r>
            <a:endParaRPr lang="en-GB" dirty="0" smtClean="0">
              <a:effectLst/>
            </a:endParaRPr>
          </a:p>
          <a:p>
            <a:r>
              <a:rPr lang="en-US" sz="1200" dirty="0" smtClean="0">
                <a:effectLst/>
              </a:rPr>
              <a:t> </a:t>
            </a:r>
            <a:endParaRPr lang="en-GB" dirty="0" smtClean="0">
              <a:effectLst/>
            </a:endParaRPr>
          </a:p>
          <a:p>
            <a:r>
              <a:rPr lang="en-GB" sz="1200" dirty="0" smtClean="0">
                <a:effectLst/>
              </a:rPr>
              <a:t>Like setting out of office messages but then replying to emails anyway.</a:t>
            </a:r>
            <a:r>
              <a:rPr lang="en-GB" sz="1200" baseline="0" dirty="0" smtClean="0">
                <a:effectLst/>
              </a:rPr>
              <a:t> Or feeling under pressure to respond to emails or texts because it’s a time of day in which we think others are working.</a:t>
            </a:r>
          </a:p>
          <a:p>
            <a:r>
              <a:rPr lang="en-GB" sz="1200" dirty="0" smtClean="0">
                <a:effectLst/>
              </a:rPr>
              <a:t> </a:t>
            </a:r>
            <a:endParaRPr lang="en-GB" dirty="0" smtClean="0">
              <a:effectLst/>
            </a:endParaRPr>
          </a:p>
          <a:p>
            <a:r>
              <a:rPr lang="en-GB" sz="1200" dirty="0" smtClean="0">
                <a:effectLst/>
              </a:rPr>
              <a:t>We then worry about what people will think when we don’t reply</a:t>
            </a:r>
            <a:endParaRPr lang="en-GB" dirty="0" smtClean="0">
              <a:effectLst/>
            </a:endParaRPr>
          </a:p>
          <a:p>
            <a:r>
              <a:rPr lang="en-GB" sz="1200" dirty="0" smtClean="0">
                <a:effectLst/>
              </a:rPr>
              <a:t> </a:t>
            </a:r>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18</a:t>
            </a:fld>
            <a:endParaRPr lang="en-GB"/>
          </a:p>
        </p:txBody>
      </p:sp>
    </p:spTree>
    <p:extLst>
      <p:ext uri="{BB962C8B-B14F-4D97-AF65-F5344CB8AC3E}">
        <p14:creationId xmlns:p14="http://schemas.microsoft.com/office/powerpoint/2010/main" val="240322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These </a:t>
            </a:r>
            <a:r>
              <a:rPr lang="en-GB" i="0" baseline="0" dirty="0" err="1" smtClean="0"/>
              <a:t>digi</a:t>
            </a:r>
            <a:r>
              <a:rPr lang="en-GB" i="0" baseline="0" dirty="0" smtClean="0"/>
              <a:t>-housekeeping tasks are mostly unremunerated (like other forms of digital labour) but are seen by SEs as an essential part of enabling remunerated work and often as enabling flexible working patterns. </a:t>
            </a:r>
            <a:endParaRPr lang="en-GB" i="0" dirty="0" smtClean="0"/>
          </a:p>
          <a:p>
            <a:r>
              <a:rPr lang="en-GB" i="0" baseline="0" dirty="0" smtClean="0"/>
              <a:t>Other </a:t>
            </a:r>
            <a:r>
              <a:rPr lang="en-GB" i="0" baseline="0" dirty="0" err="1" smtClean="0"/>
              <a:t>digi</a:t>
            </a:r>
            <a:r>
              <a:rPr lang="en-GB" i="0" baseline="0" dirty="0" smtClean="0"/>
              <a:t>-housekeeping tasks for SEs – as illustrated here - are to support an online identity for the social enterprise. </a:t>
            </a:r>
          </a:p>
          <a:p>
            <a:r>
              <a:rPr lang="en-GB" i="0" baseline="0" dirty="0" smtClean="0"/>
              <a:t>We observed how this created for some an ongoing sense of obligation to keep posting material on social media. As with other </a:t>
            </a:r>
            <a:r>
              <a:rPr lang="en-GB" i="0" baseline="0" dirty="0" err="1" smtClean="0"/>
              <a:t>digi</a:t>
            </a:r>
            <a:r>
              <a:rPr lang="en-GB" i="0" baseline="0" dirty="0" smtClean="0"/>
              <a:t> housekeeping tasks these aren’t easily classified as work or non work. As we now explore, this raised the issue of boundaries for SE participants.</a:t>
            </a:r>
          </a:p>
          <a:p>
            <a:endParaRPr lang="en-GB" i="0" dirty="0" smtClean="0"/>
          </a:p>
          <a:p>
            <a:endParaRPr lang="en-GB" i="1" dirty="0" smtClean="0"/>
          </a:p>
          <a:p>
            <a:endParaRPr lang="en-GB" i="1" baseline="0" dirty="0" smtClean="0"/>
          </a:p>
        </p:txBody>
      </p:sp>
      <p:sp>
        <p:nvSpPr>
          <p:cNvPr id="4" name="Slide Number Placeholder 3"/>
          <p:cNvSpPr>
            <a:spLocks noGrp="1"/>
          </p:cNvSpPr>
          <p:nvPr>
            <p:ph type="sldNum" sz="quarter" idx="10"/>
          </p:nvPr>
        </p:nvSpPr>
        <p:spPr/>
        <p:txBody>
          <a:bodyPr/>
          <a:lstStyle/>
          <a:p>
            <a:fld id="{5C3A749A-D4FC-44DD-A143-AE1D6B527D70}" type="slidenum">
              <a:rPr lang="en-GB" smtClean="0"/>
              <a:pPr/>
              <a:t>19</a:t>
            </a:fld>
            <a:endParaRPr lang="en-GB"/>
          </a:p>
        </p:txBody>
      </p:sp>
    </p:spTree>
    <p:extLst>
      <p:ext uri="{BB962C8B-B14F-4D97-AF65-F5344CB8AC3E}">
        <p14:creationId xmlns:p14="http://schemas.microsoft.com/office/powerpoint/2010/main" val="421665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focus of the DBS has been to explore [repeat research question as written above]. </a:t>
            </a:r>
          </a:p>
          <a:p>
            <a:endParaRPr lang="en-GB" dirty="0"/>
          </a:p>
          <a:p>
            <a:r>
              <a:rPr lang="en-GB" dirty="0" smtClean="0"/>
              <a:t>Our research has generated some</a:t>
            </a:r>
            <a:r>
              <a:rPr lang="en-GB" sz="1200" kern="1200" dirty="0" smtClean="0">
                <a:solidFill>
                  <a:schemeClr val="tx1"/>
                </a:solidFill>
                <a:effectLst/>
                <a:latin typeface="+mn-lt"/>
                <a:ea typeface="+mn-ea"/>
                <a:cs typeface="+mn-cs"/>
              </a:rPr>
              <a:t> interesting insights into our participants’  management of boundaries between ‘work’ and ‘life’ (and possibly other domains salient to them), as well as the role that technology plays in this. In today’s talk, we will be exploring some concepts that have emerged from our research so far, such as identity issues for </a:t>
            </a:r>
            <a:r>
              <a:rPr lang="en-GB" sz="1200" kern="1200" dirty="0" err="1" smtClean="0">
                <a:solidFill>
                  <a:schemeClr val="tx1"/>
                </a:solidFill>
                <a:effectLst/>
                <a:latin typeface="+mn-lt"/>
                <a:ea typeface="+mn-ea"/>
                <a:cs typeface="+mn-cs"/>
              </a:rPr>
              <a:t>SEa</a:t>
            </a:r>
            <a:r>
              <a:rPr lang="en-GB" sz="1200" kern="1200" dirty="0" smtClean="0">
                <a:solidFill>
                  <a:schemeClr val="tx1"/>
                </a:solidFill>
                <a:effectLst/>
                <a:latin typeface="+mn-lt"/>
                <a:ea typeface="+mn-ea"/>
                <a:cs typeface="+mn-cs"/>
              </a:rPr>
              <a:t>, WLB issues, </a:t>
            </a:r>
            <a:r>
              <a:rPr lang="en-GB" sz="1200" kern="1200" dirty="0" err="1" smtClean="0">
                <a:solidFill>
                  <a:schemeClr val="tx1"/>
                </a:solidFill>
                <a:effectLst/>
                <a:latin typeface="+mn-lt"/>
                <a:ea typeface="+mn-ea"/>
                <a:cs typeface="+mn-cs"/>
              </a:rPr>
              <a:t>digi</a:t>
            </a:r>
            <a:r>
              <a:rPr lang="en-GB" sz="1200" kern="1200" dirty="0" smtClean="0">
                <a:solidFill>
                  <a:schemeClr val="tx1"/>
                </a:solidFill>
                <a:effectLst/>
                <a:latin typeface="+mn-lt"/>
                <a:ea typeface="+mn-ea"/>
                <a:cs typeface="+mn-cs"/>
              </a:rPr>
              <a:t>-housekeeping, and participant learning from the study.</a:t>
            </a:r>
          </a:p>
          <a:p>
            <a:endParaRPr lang="en-GB" dirty="0"/>
          </a:p>
          <a:p>
            <a:r>
              <a:rPr lang="en-GB" dirty="0" smtClean="0"/>
              <a:t>Our study used three groups of participants: SEs, OWs and students. However, though most findings apply to all three groups, today we will be using illustrations from our SE data.</a:t>
            </a:r>
            <a:endParaRPr lang="en-GB" sz="1200" kern="1200" dirty="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2</a:t>
            </a:fld>
            <a:endParaRPr lang="en-GB"/>
          </a:p>
        </p:txBody>
      </p:sp>
    </p:spTree>
    <p:extLst>
      <p:ext uri="{BB962C8B-B14F-4D97-AF65-F5344CB8AC3E}">
        <p14:creationId xmlns:p14="http://schemas.microsoft.com/office/powerpoint/2010/main" val="1084811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social entrepreneurs in particular, the unity</a:t>
            </a:r>
            <a:r>
              <a:rPr lang="en-GB" baseline="0" dirty="0" smtClean="0"/>
              <a:t> of self and business implied by being a Social Entrepreneur and the supposed open-ness of social media leads to some real issues of identity struggle for some SEs – wanting to be </a:t>
            </a:r>
            <a:r>
              <a:rPr lang="en-GB" dirty="0" smtClean="0"/>
              <a:t>them</a:t>
            </a:r>
            <a:r>
              <a:rPr lang="en-GB" baseline="0" dirty="0" smtClean="0"/>
              <a:t>selves but aware of the impression this makes on-line and to some struggles about how much of self to present.  This concern illustrates that being a SE is not necessarily the freedom from boundaries and the increased flexibility </a:t>
            </a:r>
            <a:r>
              <a:rPr lang="en-GB" dirty="0"/>
              <a:t>expected  and indeed that the boundary that might be of most importance to SEs is not between work and life but between the private and the public.</a:t>
            </a:r>
          </a:p>
        </p:txBody>
      </p:sp>
      <p:sp>
        <p:nvSpPr>
          <p:cNvPr id="4" name="Slide Number Placeholder 3"/>
          <p:cNvSpPr>
            <a:spLocks noGrp="1"/>
          </p:cNvSpPr>
          <p:nvPr>
            <p:ph type="sldNum" sz="quarter" idx="10"/>
          </p:nvPr>
        </p:nvSpPr>
        <p:spPr/>
        <p:txBody>
          <a:bodyPr/>
          <a:lstStyle/>
          <a:p>
            <a:fld id="{5C3A749A-D4FC-44DD-A143-AE1D6B527D70}" type="slidenum">
              <a:rPr lang="en-GB" smtClean="0"/>
              <a:pPr/>
              <a:t>20</a:t>
            </a:fld>
            <a:endParaRPr lang="en-GB"/>
          </a:p>
        </p:txBody>
      </p:sp>
    </p:spTree>
    <p:extLst>
      <p:ext uri="{BB962C8B-B14F-4D97-AF65-F5344CB8AC3E}">
        <p14:creationId xmlns:p14="http://schemas.microsoft.com/office/powerpoint/2010/main" val="409792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effectLst/>
              </a:rPr>
              <a:t>To </a:t>
            </a:r>
            <a:r>
              <a:rPr lang="en-US" sz="1200" dirty="0" err="1" smtClean="0">
                <a:effectLst/>
              </a:rPr>
              <a:t>summarise</a:t>
            </a:r>
            <a:r>
              <a:rPr lang="en-US" sz="1200" dirty="0" smtClean="0">
                <a:effectLst/>
              </a:rPr>
              <a:t>, we suggest that it might be useful to:</a:t>
            </a:r>
            <a:endParaRPr lang="en-GB" dirty="0" smtClean="0">
              <a:effectLst/>
            </a:endParaRPr>
          </a:p>
          <a:p>
            <a:pPr lvl="0"/>
            <a:r>
              <a:rPr lang="en-US" sz="1200" kern="1200" dirty="0" smtClean="0">
                <a:solidFill>
                  <a:schemeClr val="tx1"/>
                </a:solidFill>
                <a:effectLst/>
                <a:latin typeface="+mn-lt"/>
                <a:ea typeface="+mn-ea"/>
                <a:cs typeface="+mn-cs"/>
              </a:rPr>
              <a:t>think about work life balance as a series of negotiations with both ourselves and others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reflect that there may be an online domain that spans both work and life, which creates new opportunities but also new tasks and roles </a:t>
            </a:r>
            <a:r>
              <a:rPr lang="en-US" sz="1200" kern="1200" dirty="0" smtClean="0">
                <a:solidFill>
                  <a:srgbClr val="FF0000"/>
                </a:solidFill>
                <a:effectLst/>
                <a:latin typeface="+mn-lt"/>
                <a:ea typeface="+mn-ea"/>
                <a:cs typeface="+mn-cs"/>
              </a:rPr>
              <a:t>like </a:t>
            </a:r>
            <a:r>
              <a:rPr lang="en-US" sz="1200" kern="1200" dirty="0" err="1" smtClean="0">
                <a:solidFill>
                  <a:srgbClr val="FF0000"/>
                </a:solidFill>
                <a:effectLst/>
                <a:latin typeface="+mn-lt"/>
                <a:ea typeface="+mn-ea"/>
                <a:cs typeface="+mn-cs"/>
              </a:rPr>
              <a:t>digi</a:t>
            </a:r>
            <a:r>
              <a:rPr lang="en-US" sz="1200" kern="1200" dirty="0" smtClean="0">
                <a:solidFill>
                  <a:srgbClr val="FF0000"/>
                </a:solidFill>
                <a:effectLst/>
                <a:latin typeface="+mn-lt"/>
                <a:ea typeface="+mn-ea"/>
                <a:cs typeface="+mn-cs"/>
              </a:rPr>
              <a:t>-housekeeping and keeping an active social media presence</a:t>
            </a:r>
            <a:endParaRPr lang="en-GB" sz="1200" kern="1200" dirty="0" smtClean="0">
              <a:solidFill>
                <a:srgbClr val="FF0000"/>
              </a:solidFill>
              <a:effectLst/>
              <a:latin typeface="+mn-lt"/>
              <a:ea typeface="+mn-ea"/>
              <a:cs typeface="+mn-cs"/>
            </a:endParaRPr>
          </a:p>
          <a:p>
            <a:pPr lvl="0"/>
            <a:r>
              <a:rPr lang="en-US" sz="1200" kern="1200" dirty="0" smtClean="0">
                <a:solidFill>
                  <a:schemeClr val="tx1"/>
                </a:solidFill>
                <a:effectLst/>
                <a:latin typeface="+mn-lt"/>
                <a:ea typeface="+mn-ea"/>
                <a:cs typeface="+mn-cs"/>
              </a:rPr>
              <a:t>consider how this can be managed – are the ideas of time triage, working lightly and working lite useful tools for reflection on our work practices?</a:t>
            </a:r>
          </a:p>
        </p:txBody>
      </p:sp>
      <p:sp>
        <p:nvSpPr>
          <p:cNvPr id="4" name="Slide Number Placeholder 3"/>
          <p:cNvSpPr>
            <a:spLocks noGrp="1"/>
          </p:cNvSpPr>
          <p:nvPr>
            <p:ph type="sldNum" sz="quarter" idx="10"/>
          </p:nvPr>
        </p:nvSpPr>
        <p:spPr/>
        <p:txBody>
          <a:bodyPr/>
          <a:lstStyle/>
          <a:p>
            <a:fld id="{5C3A749A-D4FC-44DD-A143-AE1D6B527D7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22</a:t>
            </a:fld>
            <a:endParaRPr lang="en-GB"/>
          </a:p>
        </p:txBody>
      </p:sp>
    </p:spTree>
    <p:extLst>
      <p:ext uri="{BB962C8B-B14F-4D97-AF65-F5344CB8AC3E}">
        <p14:creationId xmlns:p14="http://schemas.microsoft.com/office/powerpoint/2010/main" val="1875944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23</a:t>
            </a:fld>
            <a:endParaRPr lang="en-GB"/>
          </a:p>
        </p:txBody>
      </p:sp>
    </p:spTree>
    <p:extLst>
      <p:ext uri="{BB962C8B-B14F-4D97-AF65-F5344CB8AC3E}">
        <p14:creationId xmlns:p14="http://schemas.microsoft.com/office/powerpoint/2010/main" val="604826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24</a:t>
            </a:fld>
            <a:endParaRPr lang="en-GB"/>
          </a:p>
        </p:txBody>
      </p:sp>
    </p:spTree>
    <p:extLst>
      <p:ext uri="{BB962C8B-B14F-4D97-AF65-F5344CB8AC3E}">
        <p14:creationId xmlns:p14="http://schemas.microsoft.com/office/powerpoint/2010/main" val="389469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25</a:t>
            </a:fld>
            <a:endParaRPr lang="en-GB"/>
          </a:p>
        </p:txBody>
      </p:sp>
    </p:spTree>
    <p:extLst>
      <p:ext uri="{BB962C8B-B14F-4D97-AF65-F5344CB8AC3E}">
        <p14:creationId xmlns:p14="http://schemas.microsoft.com/office/powerpoint/2010/main" val="2812479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26</a:t>
            </a:fld>
            <a:endParaRPr lang="en-GB"/>
          </a:p>
        </p:txBody>
      </p:sp>
    </p:spTree>
    <p:extLst>
      <p:ext uri="{BB962C8B-B14F-4D97-AF65-F5344CB8AC3E}">
        <p14:creationId xmlns:p14="http://schemas.microsoft.com/office/powerpoint/2010/main" val="1477146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27</a:t>
            </a:fld>
            <a:endParaRPr lang="en-GB"/>
          </a:p>
        </p:txBody>
      </p:sp>
    </p:spTree>
    <p:extLst>
      <p:ext uri="{BB962C8B-B14F-4D97-AF65-F5344CB8AC3E}">
        <p14:creationId xmlns:p14="http://schemas.microsoft.com/office/powerpoint/2010/main" val="187594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baseline="0" dirty="0" smtClean="0"/>
              <a:t> </a:t>
            </a:r>
          </a:p>
          <a:p>
            <a:r>
              <a:rPr lang="en-US" sz="1200" b="1" dirty="0" smtClean="0">
                <a:effectLst/>
              </a:rPr>
              <a:t> </a:t>
            </a:r>
            <a:endParaRPr lang="en-GB" dirty="0" smtClean="0">
              <a:effectLst/>
            </a:endParaRPr>
          </a:p>
          <a:p>
            <a:r>
              <a:rPr lang="en-US" sz="1200" dirty="0" smtClean="0">
                <a:effectLst/>
              </a:rPr>
              <a:t> </a:t>
            </a:r>
            <a:endParaRPr lang="en-GB" dirty="0" smtClean="0">
              <a:effectLst/>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28</a:t>
            </a:fld>
            <a:endParaRPr lang="en-GB"/>
          </a:p>
        </p:txBody>
      </p:sp>
    </p:spTree>
    <p:extLst>
      <p:ext uri="{BB962C8B-B14F-4D97-AF65-F5344CB8AC3E}">
        <p14:creationId xmlns:p14="http://schemas.microsoft.com/office/powerpoint/2010/main" val="2482899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8000"/>
                </a:solidFill>
              </a:rPr>
              <a:t>I have increased the size of the </a:t>
            </a:r>
            <a:r>
              <a:rPr lang="en-GB" dirty="0" err="1" smtClean="0">
                <a:solidFill>
                  <a:srgbClr val="008000"/>
                </a:solidFill>
              </a:rPr>
              <a:t>pics</a:t>
            </a:r>
            <a:r>
              <a:rPr lang="en-GB" dirty="0" smtClean="0">
                <a:solidFill>
                  <a:srgbClr val="008000"/>
                </a:solidFill>
              </a:rPr>
              <a:t> because they were not clear earlier. I have separated Debbie and Dee as they are attending F2F from us who are attending virtually for better presentation. Debbie: do we have a picture of Dee? PC</a:t>
            </a:r>
            <a:endParaRPr lang="en-GB" dirty="0">
              <a:solidFill>
                <a:srgbClr val="008000"/>
              </a:solidFill>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29</a:t>
            </a:fld>
            <a:endParaRPr lang="en-GB"/>
          </a:p>
        </p:txBody>
      </p:sp>
    </p:spTree>
    <p:extLst>
      <p:ext uri="{BB962C8B-B14F-4D97-AF65-F5344CB8AC3E}">
        <p14:creationId xmlns:p14="http://schemas.microsoft.com/office/powerpoint/2010/main" val="187594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baseline="0" dirty="0" smtClean="0"/>
          </a:p>
          <a:p>
            <a:r>
              <a:rPr lang="en-GB" sz="1200" b="0" kern="1200" dirty="0" smtClean="0">
                <a:solidFill>
                  <a:schemeClr val="tx1"/>
                </a:solidFill>
                <a:effectLst/>
                <a:latin typeface="+mn-lt"/>
                <a:ea typeface="+mn-ea"/>
                <a:cs typeface="+mn-cs"/>
              </a:rPr>
              <a:t>45 participants </a:t>
            </a:r>
            <a:r>
              <a:rPr lang="en-GB" sz="1200" kern="1200" dirty="0" smtClean="0">
                <a:solidFill>
                  <a:schemeClr val="tx1"/>
                </a:solidFill>
                <a:effectLst/>
                <a:latin typeface="+mn-lt"/>
                <a:ea typeface="+mn-ea"/>
                <a:cs typeface="+mn-cs"/>
              </a:rPr>
              <a:t>took part in a week’s video study in which they were asked to record instances of transitions between different domains (e.g. work domain vs. social life domain). They decided what was a transition or switch</a:t>
            </a:r>
            <a:r>
              <a:rPr lang="en-GB" sz="1200" kern="1200" baseline="0" dirty="0" smtClean="0">
                <a:solidFill>
                  <a:schemeClr val="tx1"/>
                </a:solidFill>
                <a:effectLst/>
                <a:latin typeface="+mn-lt"/>
                <a:ea typeface="+mn-ea"/>
                <a:cs typeface="+mn-cs"/>
              </a:rPr>
              <a:t> for them and they</a:t>
            </a:r>
            <a:r>
              <a:rPr lang="en-GB" sz="1200" kern="1200" dirty="0" smtClean="0">
                <a:solidFill>
                  <a:schemeClr val="tx1"/>
                </a:solidFill>
                <a:effectLst/>
                <a:latin typeface="+mn-lt"/>
                <a:ea typeface="+mn-ea"/>
                <a:cs typeface="+mn-cs"/>
              </a:rPr>
              <a:t> highlighted the role of technology in these examples.</a:t>
            </a:r>
            <a:r>
              <a:rPr lang="en-GB" sz="1200" kern="1200" baseline="0" dirty="0" smtClean="0">
                <a:solidFill>
                  <a:schemeClr val="tx1"/>
                </a:solidFill>
                <a:effectLst/>
                <a:latin typeface="+mn-lt"/>
                <a:ea typeface="+mn-ea"/>
                <a:cs typeface="+mn-cs"/>
              </a:rPr>
              <a:t> They were t</a:t>
            </a:r>
            <a:r>
              <a:rPr lang="en-GB" sz="1200" kern="1200" dirty="0" smtClean="0">
                <a:solidFill>
                  <a:schemeClr val="tx1"/>
                </a:solidFill>
                <a:effectLst/>
                <a:latin typeface="+mn-lt"/>
                <a:ea typeface="+mn-ea"/>
                <a:cs typeface="+mn-cs"/>
              </a:rPr>
              <a:t>hen invited to a follow-up interview to discuss excerpts of their recordings and embed these into wider discussions, for</a:t>
            </a:r>
            <a:r>
              <a:rPr lang="en-GB" sz="1200" kern="1200" baseline="0" dirty="0" smtClean="0">
                <a:solidFill>
                  <a:schemeClr val="tx1"/>
                </a:solidFill>
                <a:effectLst/>
                <a:latin typeface="+mn-lt"/>
                <a:ea typeface="+mn-ea"/>
                <a:cs typeface="+mn-cs"/>
              </a:rPr>
              <a:t> example,</a:t>
            </a:r>
            <a:r>
              <a:rPr lang="en-GB" sz="1200" kern="1200" dirty="0" smtClean="0">
                <a:solidFill>
                  <a:schemeClr val="tx1"/>
                </a:solidFill>
                <a:effectLst/>
                <a:latin typeface="+mn-lt"/>
                <a:ea typeface="+mn-ea"/>
                <a:cs typeface="+mn-cs"/>
              </a:rPr>
              <a:t> around their work life balance</a:t>
            </a:r>
            <a:r>
              <a:rPr lang="en-GB" dirty="0" smtClean="0"/>
              <a:t>.</a:t>
            </a:r>
            <a:r>
              <a:rPr lang="en-GB" sz="1200" kern="1200" dirty="0" smtClean="0">
                <a:solidFill>
                  <a:schemeClr val="tx1"/>
                </a:solidFill>
                <a:effectLst/>
                <a:latin typeface="+mn-lt"/>
                <a:ea typeface="+mn-ea"/>
                <a:cs typeface="+mn-cs"/>
              </a:rPr>
              <a:t> </a:t>
            </a:r>
            <a:endParaRPr lang="en-GB" i="1" dirty="0" smtClean="0"/>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3</a:t>
            </a:fld>
            <a:endParaRPr lang="en-GB"/>
          </a:p>
        </p:txBody>
      </p:sp>
    </p:spTree>
    <p:extLst>
      <p:ext uri="{BB962C8B-B14F-4D97-AF65-F5344CB8AC3E}">
        <p14:creationId xmlns:p14="http://schemas.microsoft.com/office/powerpoint/2010/main" val="152578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solidFill>
                  <a:srgbClr val="008000"/>
                </a:solidFill>
              </a:rPr>
              <a:t>We</a:t>
            </a:r>
            <a:r>
              <a:rPr lang="en-GB" i="0" baseline="0" dirty="0" smtClean="0">
                <a:solidFill>
                  <a:srgbClr val="008000"/>
                </a:solidFill>
              </a:rPr>
              <a:t> have carried out some analysis of the video and interview data, identifying themes and ideas for further analysis. We have presented some of these ideas at academic conferences and at dissemination events such as today. We are also beginning to write papers for academic journals.</a:t>
            </a:r>
            <a:endParaRPr lang="en-GB" i="0" dirty="0" smtClean="0">
              <a:solidFill>
                <a:srgbClr val="008000"/>
              </a:solidFill>
            </a:endParaRPr>
          </a:p>
          <a:p>
            <a:endParaRPr lang="en-GB" i="0" dirty="0" smtClean="0">
              <a:solidFill>
                <a:srgbClr val="008000"/>
              </a:solidFill>
            </a:endParaRPr>
          </a:p>
          <a:p>
            <a:endParaRPr lang="en-GB" i="0" dirty="0" smtClean="0">
              <a:solidFill>
                <a:srgbClr val="008000"/>
              </a:solidFill>
            </a:endParaRPr>
          </a:p>
          <a:p>
            <a:r>
              <a:rPr lang="en-GB" i="0" dirty="0" smtClean="0">
                <a:solidFill>
                  <a:srgbClr val="008000"/>
                </a:solidFill>
              </a:rPr>
              <a:t>[Since MLR is neither a critical part of the presentation nor are we looking for participants (as opposed to the webinar, which was attended by participants), I suggest we leave it out and just mention it at the end of the ppt. PC]</a:t>
            </a:r>
            <a:endParaRPr lang="en-GB" i="0" dirty="0">
              <a:solidFill>
                <a:srgbClr val="008000"/>
              </a:solidFill>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4</a:t>
            </a:fld>
            <a:endParaRPr lang="en-GB"/>
          </a:p>
        </p:txBody>
      </p:sp>
    </p:spTree>
    <p:extLst>
      <p:ext uri="{BB962C8B-B14F-4D97-AF65-F5344CB8AC3E}">
        <p14:creationId xmlns:p14="http://schemas.microsoft.com/office/powerpoint/2010/main" val="410963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8000"/>
                </a:solidFill>
              </a:rPr>
              <a:t>[Debbie: do you think you can improve the content of this slide (and the other three activity slides) to include your instructions (e.g. about how the coloured cards you have suggested will work etc.)? Thanks. PC</a:t>
            </a:r>
          </a:p>
          <a:p>
            <a:endParaRPr lang="en-GB" dirty="0" smtClean="0">
              <a:solidFill>
                <a:srgbClr val="008000"/>
              </a:solidFill>
            </a:endParaRPr>
          </a:p>
          <a:p>
            <a:r>
              <a:rPr lang="en-GB" dirty="0" smtClean="0">
                <a:solidFill>
                  <a:srgbClr val="008000"/>
                </a:solidFill>
              </a:rPr>
              <a:t>I think leave this as the key instructions to the participants which can be displayed whilst they are doing the activity. Further instructions can be given</a:t>
            </a:r>
            <a:r>
              <a:rPr lang="en-GB" baseline="0" dirty="0" smtClean="0">
                <a:solidFill>
                  <a:srgbClr val="008000"/>
                </a:solidFill>
              </a:rPr>
              <a:t> verbally though personally I don’t think there’s much time. Just get them to chat to each other about this. Same goes for the other activities. RW]</a:t>
            </a:r>
            <a:endParaRPr lang="en-GB" dirty="0">
              <a:solidFill>
                <a:srgbClr val="008000"/>
              </a:solidFill>
            </a:endParaRPr>
          </a:p>
        </p:txBody>
      </p:sp>
      <p:sp>
        <p:nvSpPr>
          <p:cNvPr id="4" name="Slide Number Placeholder 3"/>
          <p:cNvSpPr>
            <a:spLocks noGrp="1"/>
          </p:cNvSpPr>
          <p:nvPr>
            <p:ph type="sldNum" sz="quarter" idx="10"/>
          </p:nvPr>
        </p:nvSpPr>
        <p:spPr/>
        <p:txBody>
          <a:bodyPr/>
          <a:lstStyle/>
          <a:p>
            <a:fld id="{5C3A749A-D4FC-44DD-A143-AE1D6B527D70}" type="slidenum">
              <a:rPr lang="en-GB" smtClean="0"/>
              <a:pPr/>
              <a:t>5</a:t>
            </a:fld>
            <a:endParaRPr lang="en-GB"/>
          </a:p>
        </p:txBody>
      </p:sp>
    </p:spTree>
    <p:extLst>
      <p:ext uri="{BB962C8B-B14F-4D97-AF65-F5344CB8AC3E}">
        <p14:creationId xmlns:p14="http://schemas.microsoft.com/office/powerpoint/2010/main" val="187594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picked up that </a:t>
            </a:r>
            <a:r>
              <a:rPr lang="en-GB" baseline="0" dirty="0" smtClean="0"/>
              <a:t>different groups of contacts, friends and family </a:t>
            </a:r>
            <a:r>
              <a:rPr lang="en-GB" dirty="0" smtClean="0"/>
              <a:t>may have</a:t>
            </a:r>
            <a:r>
              <a:rPr lang="en-GB" baseline="0" dirty="0" smtClean="0"/>
              <a:t> different ideas about what being a social entrepreneur means, and different expectations of you.  One of the issues we explore later is how SEs experience these different expectations online.</a:t>
            </a:r>
          </a:p>
        </p:txBody>
      </p:sp>
      <p:sp>
        <p:nvSpPr>
          <p:cNvPr id="4" name="Slide Number Placeholder 3"/>
          <p:cNvSpPr>
            <a:spLocks noGrp="1"/>
          </p:cNvSpPr>
          <p:nvPr>
            <p:ph type="sldNum" sz="quarter" idx="10"/>
          </p:nvPr>
        </p:nvSpPr>
        <p:spPr/>
        <p:txBody>
          <a:bodyPr/>
          <a:lstStyle/>
          <a:p>
            <a:fld id="{5C3A749A-D4FC-44DD-A143-AE1D6B527D70}" type="slidenum">
              <a:rPr lang="en-GB" smtClean="0"/>
              <a:pPr/>
              <a:t>6</a:t>
            </a:fld>
            <a:endParaRPr lang="en-GB"/>
          </a:p>
        </p:txBody>
      </p:sp>
    </p:spTree>
    <p:extLst>
      <p:ext uri="{BB962C8B-B14F-4D97-AF65-F5344CB8AC3E}">
        <p14:creationId xmlns:p14="http://schemas.microsoft.com/office/powerpoint/2010/main" val="320525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terms of what being a Social Entrepreneurs meant</a:t>
            </a:r>
            <a:r>
              <a:rPr lang="en-GB" baseline="0" dirty="0" smtClean="0"/>
              <a:t> to our participants, we found that they </a:t>
            </a:r>
            <a:r>
              <a:rPr lang="en-GB" dirty="0" smtClean="0"/>
              <a:t>were very</a:t>
            </a:r>
            <a:r>
              <a:rPr lang="en-GB" baseline="0" dirty="0" smtClean="0"/>
              <a:t> closely aligned with their enterprises, seeing them as extensions of themselves.  And indeed that moving towards being a SE was an opportunity to escape from potential life/work boundaries….</a:t>
            </a:r>
            <a:r>
              <a:rPr lang="en-GB" dirty="0" smtClean="0"/>
              <a:t>So what therefore did WLB mean for our participants?</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008000"/>
                </a:solidFill>
              </a:rPr>
              <a:t>[I have changed the second paragraph/sentence</a:t>
            </a:r>
            <a:r>
              <a:rPr lang="en-GB" dirty="0" smtClean="0">
                <a:solidFill>
                  <a:srgbClr val="008000"/>
                </a:solidFill>
              </a:rPr>
              <a:t> here, </a:t>
            </a:r>
            <a:r>
              <a:rPr lang="en-GB" baseline="0" dirty="0" smtClean="0">
                <a:solidFill>
                  <a:srgbClr val="008000"/>
                </a:solidFill>
              </a:rPr>
              <a:t>as it was before since this is based</a:t>
            </a:r>
            <a:r>
              <a:rPr lang="en-GB" dirty="0" smtClean="0">
                <a:solidFill>
                  <a:srgbClr val="008000"/>
                </a:solidFill>
              </a:rPr>
              <a:t> on the data. I have improved the links between the slides too. PC</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008000"/>
                </a:solidFill>
              </a:rPr>
              <a:t>I have tweaked this again. RW]</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C3A749A-D4FC-44DD-A143-AE1D6B527D70}" type="slidenum">
              <a:rPr lang="en-GB" smtClean="0"/>
              <a:pPr/>
              <a:t>7</a:t>
            </a:fld>
            <a:endParaRPr lang="en-GB"/>
          </a:p>
        </p:txBody>
      </p:sp>
    </p:spTree>
    <p:extLst>
      <p:ext uri="{BB962C8B-B14F-4D97-AF65-F5344CB8AC3E}">
        <p14:creationId xmlns:p14="http://schemas.microsoft.com/office/powerpoint/2010/main" val="389409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a:p>
            <a:r>
              <a:rPr lang="en-GB" sz="1200" dirty="0" smtClean="0">
                <a:effectLst/>
              </a:rPr>
              <a:t>One of the concepts we asked participants to reflect on was work-life balance</a:t>
            </a:r>
            <a:endParaRPr lang="en-GB" dirty="0" smtClean="0">
              <a:effectLst/>
            </a:endParaRPr>
          </a:p>
          <a:p>
            <a:r>
              <a:rPr lang="en-GB" sz="1200" dirty="0" smtClean="0">
                <a:effectLst/>
              </a:rPr>
              <a:t> </a:t>
            </a:r>
            <a:endParaRPr lang="en-GB" dirty="0" smtClean="0">
              <a:effectLst/>
            </a:endParaRPr>
          </a:p>
          <a:p>
            <a:r>
              <a:rPr lang="en-GB" sz="1200" dirty="0" smtClean="0">
                <a:effectLst/>
              </a:rPr>
              <a:t>We start by considering what participants said this means to them – though of course there were some differences in how they experience this, for example, in terms of the role</a:t>
            </a:r>
            <a:r>
              <a:rPr lang="en-GB" sz="1200" baseline="0" dirty="0" smtClean="0">
                <a:effectLst/>
              </a:rPr>
              <a:t> played by technology.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8</a:t>
            </a:fld>
            <a:endParaRPr lang="en-GB"/>
          </a:p>
        </p:txBody>
      </p:sp>
    </p:spTree>
    <p:extLst>
      <p:ext uri="{BB962C8B-B14F-4D97-AF65-F5344CB8AC3E}">
        <p14:creationId xmlns:p14="http://schemas.microsoft.com/office/powerpoint/2010/main" val="16829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smtClean="0"/>
          </a:p>
          <a:p>
            <a:r>
              <a:rPr lang="en-GB" sz="1200" dirty="0" smtClean="0">
                <a:effectLst/>
              </a:rPr>
              <a:t>We found that work-life balance isn’t a</a:t>
            </a:r>
            <a:r>
              <a:rPr lang="en-US" sz="1200" dirty="0" smtClean="0">
                <a:effectLst/>
              </a:rPr>
              <a:t> fixed idea of how things should be</a:t>
            </a:r>
            <a:endParaRPr lang="en-GB" dirty="0" smtClean="0">
              <a:effectLst/>
            </a:endParaRPr>
          </a:p>
          <a:p>
            <a:r>
              <a:rPr lang="en-US" sz="1200" dirty="0" smtClean="0">
                <a:effectLst/>
              </a:rPr>
              <a:t> </a:t>
            </a:r>
            <a:endParaRPr lang="en-GB" dirty="0" smtClean="0">
              <a:effectLst/>
            </a:endParaRPr>
          </a:p>
          <a:p>
            <a:r>
              <a:rPr lang="en-US" sz="1200" dirty="0" smtClean="0">
                <a:effectLst/>
              </a:rPr>
              <a:t>Rather it’s a re-negotiated moving target which is constantly managed – we show examples of how we engage in this re-negotiation with ourselves and others. One example is time triage (</a:t>
            </a:r>
            <a:r>
              <a:rPr lang="en-US" sz="1200" dirty="0" err="1" smtClean="0">
                <a:effectLst/>
              </a:rPr>
              <a:t>Carrigan</a:t>
            </a:r>
            <a:r>
              <a:rPr lang="en-US" sz="1200" dirty="0" smtClean="0">
                <a:effectLst/>
              </a:rPr>
              <a:t> &amp; </a:t>
            </a:r>
            <a:r>
              <a:rPr lang="en-US" sz="1200" dirty="0" err="1" smtClean="0">
                <a:effectLst/>
              </a:rPr>
              <a:t>Duberley</a:t>
            </a:r>
            <a:r>
              <a:rPr lang="en-US" sz="1200" dirty="0" smtClean="0">
                <a:effectLst/>
              </a:rPr>
              <a:t>, 2013)</a:t>
            </a:r>
            <a:endParaRPr lang="en-GB" dirty="0" smtClean="0">
              <a:effectLst/>
            </a:endParaRPr>
          </a:p>
          <a:p>
            <a:endParaRPr lang="en-GB" i="1" dirty="0"/>
          </a:p>
        </p:txBody>
      </p:sp>
      <p:sp>
        <p:nvSpPr>
          <p:cNvPr id="4" name="Slide Number Placeholder 3"/>
          <p:cNvSpPr>
            <a:spLocks noGrp="1"/>
          </p:cNvSpPr>
          <p:nvPr>
            <p:ph type="sldNum" sz="quarter" idx="10"/>
          </p:nvPr>
        </p:nvSpPr>
        <p:spPr/>
        <p:txBody>
          <a:bodyPr/>
          <a:lstStyle/>
          <a:p>
            <a:fld id="{5C3A749A-D4FC-44DD-A143-AE1D6B527D70}" type="slidenum">
              <a:rPr lang="en-GB" smtClean="0"/>
              <a:pPr/>
              <a:t>9</a:t>
            </a:fld>
            <a:endParaRPr lang="en-GB"/>
          </a:p>
        </p:txBody>
      </p:sp>
    </p:spTree>
    <p:extLst>
      <p:ext uri="{BB962C8B-B14F-4D97-AF65-F5344CB8AC3E}">
        <p14:creationId xmlns:p14="http://schemas.microsoft.com/office/powerpoint/2010/main" val="51219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361D409C-F6A7-48B1-A36D-069B685D5AE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D409C-F6A7-48B1-A36D-069B685D5AE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D409C-F6A7-48B1-A36D-069B685D5AE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029094-27FF-4FEB-9773-2719B1D1AB01}" type="datetimeFigureOut">
              <a:rPr lang="en-GB" smtClean="0"/>
              <a:pPr/>
              <a:t>08/03/2015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361D409C-F6A7-48B1-A36D-069B685D5AE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029094-27FF-4FEB-9773-2719B1D1AB01}" type="datetimeFigureOut">
              <a:rPr lang="en-GB" smtClean="0"/>
              <a:pPr/>
              <a:t>08/03/2015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1D409C-F6A7-48B1-A36D-069B685D5AE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480" y="590785"/>
            <a:ext cx="7772400" cy="1470025"/>
          </a:xfrm>
        </p:spPr>
        <p:txBody>
          <a:bodyPr>
            <a:noAutofit/>
          </a:bodyPr>
          <a:lstStyle/>
          <a:p>
            <a:pPr algn="ctr"/>
            <a:r>
              <a:rPr lang="en-GB" sz="4500" dirty="0" smtClean="0">
                <a:solidFill>
                  <a:schemeClr val="tx1"/>
                </a:solidFill>
              </a:rPr>
              <a:t>Help I Need a Digi-Housekeeper!</a:t>
            </a:r>
            <a:br>
              <a:rPr lang="en-GB" sz="4500" dirty="0" smtClean="0">
                <a:solidFill>
                  <a:schemeClr val="tx1"/>
                </a:solidFill>
              </a:rPr>
            </a:br>
            <a:endParaRPr lang="en-GB" sz="4500" dirty="0">
              <a:solidFill>
                <a:schemeClr val="tx1"/>
              </a:solidFill>
            </a:endParaRPr>
          </a:p>
        </p:txBody>
      </p:sp>
      <p:pic>
        <p:nvPicPr>
          <p:cNvPr id="2051" name="Picture 3" descr="C:\Users\a\Documents\Digital Brain Switch\Logo\jpeg\DigitalBrainSwitch_RGB_Large.jpg"/>
          <p:cNvPicPr>
            <a:picLocks noChangeAspect="1" noChangeArrowheads="1"/>
          </p:cNvPicPr>
          <p:nvPr/>
        </p:nvPicPr>
        <p:blipFill>
          <a:blip r:embed="rId3" cstate="print"/>
          <a:srcRect/>
          <a:stretch>
            <a:fillRect/>
          </a:stretch>
        </p:blipFill>
        <p:spPr bwMode="auto">
          <a:xfrm>
            <a:off x="3203811" y="1988800"/>
            <a:ext cx="2808389" cy="1407870"/>
          </a:xfrm>
          <a:prstGeom prst="rect">
            <a:avLst/>
          </a:prstGeom>
          <a:noFill/>
        </p:spPr>
      </p:pic>
      <p:sp>
        <p:nvSpPr>
          <p:cNvPr id="4" name="AutoShape 4" descr="data:image/jpeg;base64,/9j/4AAQSkZJRgABAQAAAQABAAD/2wCEAAkGBhMGDhIQBxESFBEUFBISEhAQEBIUEhgVFxAVFRQREhUXGyYfFxslGRISIDAgKDMsLC4sFR8xODEqNSY3LCkBCQoKDgwOGQ8PGi0lHiQvLi81NTMwKywyKTUuLCw0LTQ1NSwtLiosNSwsLCkpLCwuLCwsMCwwLCwsLzU0LC0sLf/AABEIAOEA4QMBIgACEQEDEQH/xAAbAAEAAgMBAQAAAAAAAAAAAAAABgcDBAUCAf/EAEAQAAIBAQUEBwUFBAsAAAAAAAABAgMEBREhMQYSQVETImFxgZGxFEJiocEyUnKS0RUjM4IHJDRDRFODk7LC4f/EABsBAQACAwEBAAAAAAAAAAAAAAAFBgIDBAEH/8QALhEBAAIBAgMECwEBAQAAAAAAAAECAwQRBSExEiJBYRMyUXGBkaGxwdHh8fAz/9oADAMBAAIRAxEAPwC8QAAAAAAAAAAAAAAAAAAAAAAAAAAAAAAAAAAAAAAAAAAAAAAAAAAAAAAAAAAAAAAAAAAAAAAAAAAAAAAAAAAAAAAAAAAAAAAAAAAAAAAAAAAAAAAAAAAAAAAAAAAAAAxe0x6To95b+7v7uOe7jhvYcsTKVbeV9TqW2dos8mmptQfwx6qWHJrVdrOrTaec8zEeDg1utjSxWZjfefp4rSBydn9oIX5TxjhGovt08dPiXOJ1jnvSaT2bdXXjyVy1i9J3iQAGLYAAAAAByL72mpXJlPrVNVTjr3yfuoxbU7Q/sWmo0cHWnjup8Fxm16dvcVtUqOtJyqtuTeLk3i23xbJHSaP0vfv0+6F4jxL0E+jx+t9v67N4bY2m3N7k+jj92nk/GWvocmpap1XjUnNvnKcn6sxAmqYqUjasbKvkz5Mk73tMs9C8KtmeNCrUj+Gcl9TvXZt1WsrStqVWPPKM/BrJ+PmRoHl8OPJG1oZ4tTlwzvS0wtu7L2p3vDfsksecXlKL5SXA3CoLBeFS7KiqWSW7LTmmuUlxRntl/Wi8MrRWm191Pdj5RwTIu3DZ7XdnknsfG69jv173l0WHee01C6sVVmpT/wAun1pePBeJ6uG8p3vSdarBQjKTVOOr3Vk5SfHF4+RXlw3LK+6qhTygsHUnyj2dr4f+FpUaUbLBRppKMUklwSSNGpxY8MdiOdvs69DqM2qtOS3KkdI9v+MgAOBLAAAAAAAAAAAw22p0VKclwhJ+UWynUXLWp9NCUXxTXmsCnJQdNuMtVk+9ZMmOGbbW+H5VrjsTvjn3/hkstqnYpqpZpOM46NenauwsLZ7a2F7YQtOEK3L3ZdsHz7PUrgHdn01M0c+vtRWk1uTTW7vOPYucFfXJtvUsOELfjUhpvf3i8X9rxz7Sa3de1K9Y71jmpc46SX4ovNEFm02TD1jl7Vt02uw6iO7PP2eP9bgAOZ2h8b3Viz6c7aGv7NY68o69HJLva3fqZVr2rRHtYZL9is2nwjdW19Xk72tE6stG8ILlBZRXln3tmkAWutYrERD57e83tNrdZAAZMQAAD1TwxXS47vHdwx8McjyAJFR2xd301SuqhCnFcZNzk3956Ys6eztmr7QzVe9pydGLxhT0hOSeu6snFPzZztmdkpXm1VtycaOqjpKfdyj28eHMsGnTVJKNNJJJJJLBJLRIhdVlx4964473jKz6DT5s2180z2Y6R0ifhHLZ6ABFLAAAAAAAAAAAAVrtldbu+1SlFdSrjOL7ffXnn/MWNXrKzQlOrlGKcm9cksX6HNt9mo7U2dxozjLjCcXi4y4NrhyaOvSZZxX7U9Oko7iGnjUY+xE96OcKuBsW+wTu2o6dqjhJeTXCUXxRrljiYmN4Uq1ZrO09Q9U6jotSpNxktJRbTXc0eQevEhu/bi0WPBWjdqx+PKX5l9UyQ2Pb2z1/7Qp032rej5xz+RXoOTJosN/Db3JHDxPUYuXa3jz5/wB+q2bPftntX8GvTfZvpPyeZg2lj7TYa6ptPqOWTx+zhL6FW6hPd0+RzRw6K2i1bdHZbjNr0mlqdY26/wCgAJRBAAAAAAfY6rvR8Mlmp9LUhFcZRXnJI8no9iN5XGgAVF9GAAAAAAAAAAAAAGK1UfaKc4P3oyj5pr6lQQnKzSxg3GSyxi2mmtc0XIVrtjdTu61SlFdSrjOL4Y+/HzeP8xKcOyRFppPigONYpmlcseH5cu1XnVtsVG1VJTSzW/1mu5vM1gCaiIjlCs2tNp3tO4AD1iAAAAAAAAAAAAAB0tnKHtNsoR+NSfdHrf8AU5pKNgLH0tonUekIYL8U3+kZeZo1F+xitPk6tHj9JnpXz+yfgAq6+gAAAAAAAAAAAAAaN83TC+aLp1suMZcYy4SRvAyraazvHVjelb1mto5SqK8rtqXVUdO1xwa0fuyX3ovijVLTveVltX7m9JU08E0pzUZLHSUW9NHoQq9dnaVmxlYbXQlH7k6kVPwccU/kT+n1cXiIvG0/SVP1fDpxTM45iY98bw4IDyB3IoAAAAAAAAAAAAACyNirv9iskZSXWqvpH3aR+ST8SCXNdrva0QpR0bxk+UVnJ+WXe0WzCCppKCwSWCS5ciK4jl2iMce9YOC4N7WzT4co/P8A3m+gAhVnAAAAAAAAAAAAAAAARfbq53bKSr0VjKljvJcYPV+Dz7myAFzNY6kA2n2SlYW6t3xbpPOUFm4c8Fxj6EvodTER6O3wVvi2htM+nxx7/wB/tGAATCuAAAAAAAAAAAAHd2UuD9sVd+sv3MGnL4nqofr2d5hkyRjrNrNuHFbNeKU6ykmxFzew0XWrLr1UsMdVDVeevkSYJYaAq+XJOS82le9Phrgxxjr4AANbeAAAAAAAAAAAAAAAAAHitXjZ1vVpKMVq5NJebDyZ25y4t67H0LyblFOnN+9TwSb+KOj+RGrw2GnYYufT0txZuVTeh9Gdy9NuqVlxVhXSy56U146vw8yF3nfFW95b1sljhpBZQXcvrqTOlpqfGdo81a4hk0PPs13t5co/TSeQAJZXgAAAAAAOtcWztS/JdTq0k+tUay7o836GN71pHatPJsx47ZbRSkbyxXJck77q7lLKKwc54ZRX1fJFn2GxQu6nGnZlhGKwXPtb5tnm77uhddNU7LHCK82+MpPizZK9qtTOaeXRcdBoa6Wu887T1/QADjSQAAAAAAAAAAAAAAADjXvWtljxld8aVWGu44yVRd2EsJeveRirt7aYNxdOlFrJpwnin2pyLANG8rlo3qv65TTfCSymu6SzOvDmx15ZKRKN1OmzW54ckx5eH7hALRtjarRl0u6vghFfPBs5NotM7U8bROU3znJyfzJbb/6PXHF3fVT+CqsH+ZfoR+17OWmxfxqM8PvQW+vOOJM4cmnn1No+it6nBq4/9e1P1hzgJLceEsnyeTB1o4AAAH2nB1XhSTk+UU2/JHUsmy1ptn2KMornU6i8nn8jC1609admymK+SdqRM+5yj3QoStMlChFyk9IxTbJnd/8AR6o4O8amPwU8l4yefyRKLDdtK7Y7tjhGK44LN971ficOXiGOvKnOUtp+D5r88ndj5yidybCaTvZ9qoxf/OS9F5kypUlQio0klFLBRSwSXJI9gh8ue+Wd7Ssmn0uLT12xx8fGQAGl0gAAAAAAAAAAAAAAAAAAAAAAAMdWzxr5Voxl+KKfqak7gs1T7Vnpf7cV6I3wZRe0dJYWx0t60RLmLZmyr/D0/wAplp3HZ6X2KFJf6cf0N4GU5bz1mfmwjBijpWPlDzTpKksKaSXJJL0PQBrbgAAAAAAAAAAAAAAAAAAAAAAAAAAAAAAAAAAAAAAAAAAAAAAAAAAAAAAAAAAAAAAAAAAAAAAAAAAAAAAAAAAAAAAAAAAAAAAAAAAAAAAAAAAAAAAAAAAAAAAAAAAAAAAAAAAAAAAAAAAAAB//2Q=="/>
          <p:cNvSpPr>
            <a:spLocks noChangeAspect="1" noChangeArrowheads="1"/>
          </p:cNvSpPr>
          <p:nvPr/>
        </p:nvSpPr>
        <p:spPr bwMode="auto">
          <a:xfrm>
            <a:off x="133364" y="56528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data:image/jpeg;base64,/9j/4AAQSkZJRgABAQAAAQABAAD/2wCEAAkGBhMGDhIQBxESFBEUFBISEhAQEBIUEhgVFxAVFRQREhUXGyYfFxslGRISIDAgKDMsLC4sFR8xODEqNSY3LCkBCQoKDgwOGQ8PGi0lHiQvLi81NTMwKywyKTUuLCw0LTQ1NSwtLiosNSwsLCkpLCwuLCwsMCwwLCwsLzU0LC0sLf/AABEIAOEA4QMBIgACEQEDEQH/xAAbAAEAAgMBAQAAAAAAAAAAAAAABgcDBAUCAf/EAEAQAAIBAQUEBwUFBAsAAAAAAAABAgMEBREhMQYSQVETImFxgZGxFEJiocEyUnKS0RUjM4IHJDRDRFODk7LC4f/EABsBAQACAwEBAAAAAAAAAAAAAAAFBgIDBAEH/8QALhEBAAIBAgMECwEBAQAAAAAAAAECAwQRBSExEiJBYRMyUXGBkaGxwdHh8fAz/9oADAMBAAIRAxEAPwC8QAAAAAAAAAAAAAAAAAAAAAAAAAAAAAAAAAAAAAAAAAAAAAAAAAAAAAAAAAAAAAAAAAAAAAAAAAAAAAAAAAAAAAAAAAAAAAAAAAAAAAAAAAAAAAAAAAAAAAAAAAAAAAxe0x6To95b+7v7uOe7jhvYcsTKVbeV9TqW2dos8mmptQfwx6qWHJrVdrOrTaec8zEeDg1utjSxWZjfefp4rSBydn9oIX5TxjhGovt08dPiXOJ1jnvSaT2bdXXjyVy1i9J3iQAGLYAAAAAByL72mpXJlPrVNVTjr3yfuoxbU7Q/sWmo0cHWnjup8Fxm16dvcVtUqOtJyqtuTeLk3i23xbJHSaP0vfv0+6F4jxL0E+jx+t9v67N4bY2m3N7k+jj92nk/GWvocmpap1XjUnNvnKcn6sxAmqYqUjasbKvkz5Mk73tMs9C8KtmeNCrUj+Gcl9TvXZt1WsrStqVWPPKM/BrJ+PmRoHl8OPJG1oZ4tTlwzvS0wtu7L2p3vDfsksecXlKL5SXA3CoLBeFS7KiqWSW7LTmmuUlxRntl/Wi8MrRWm191Pdj5RwTIu3DZ7XdnknsfG69jv173l0WHee01C6sVVmpT/wAun1pePBeJ6uG8p3vSdarBQjKTVOOr3Vk5SfHF4+RXlw3LK+6qhTygsHUnyj2dr4f+FpUaUbLBRppKMUklwSSNGpxY8MdiOdvs69DqM2qtOS3KkdI9v+MgAOBLAAAAAAAAAAAw22p0VKclwhJ+UWynUXLWp9NCUXxTXmsCnJQdNuMtVk+9ZMmOGbbW+H5VrjsTvjn3/hkstqnYpqpZpOM46NenauwsLZ7a2F7YQtOEK3L3ZdsHz7PUrgHdn01M0c+vtRWk1uTTW7vOPYucFfXJtvUsOELfjUhpvf3i8X9rxz7Sa3de1K9Y71jmpc46SX4ovNEFm02TD1jl7Vt02uw6iO7PP2eP9bgAOZ2h8b3Viz6c7aGv7NY68o69HJLva3fqZVr2rRHtYZL9is2nwjdW19Xk72tE6stG8ILlBZRXln3tmkAWutYrERD57e83tNrdZAAZMQAAD1TwxXS47vHdwx8McjyAJFR2xd301SuqhCnFcZNzk3956Ys6eztmr7QzVe9pydGLxhT0hOSeu6snFPzZztmdkpXm1VtycaOqjpKfdyj28eHMsGnTVJKNNJJJJJLBJLRIhdVlx4964473jKz6DT5s2180z2Y6R0ifhHLZ6ABFLAAAAAAAAAAAAVrtldbu+1SlFdSrjOL7ffXnn/MWNXrKzQlOrlGKcm9cksX6HNt9mo7U2dxozjLjCcXi4y4NrhyaOvSZZxX7U9Oko7iGnjUY+xE96OcKuBsW+wTu2o6dqjhJeTXCUXxRrljiYmN4Uq1ZrO09Q9U6jotSpNxktJRbTXc0eQevEhu/bi0WPBWjdqx+PKX5l9UyQ2Pb2z1/7Qp032rej5xz+RXoOTJosN/Db3JHDxPUYuXa3jz5/wB+q2bPftntX8GvTfZvpPyeZg2lj7TYa6ptPqOWTx+zhL6FW6hPd0+RzRw6K2i1bdHZbjNr0mlqdY26/wCgAJRBAAAAAAfY6rvR8Mlmp9LUhFcZRXnJI8no9iN5XGgAVF9GAAAAAAAAAAAAAGK1UfaKc4P3oyj5pr6lQQnKzSxg3GSyxi2mmtc0XIVrtjdTu61SlFdSrjOL4Y+/HzeP8xKcOyRFppPigONYpmlcseH5cu1XnVtsVG1VJTSzW/1mu5vM1gCaiIjlCs2tNp3tO4AD1iAAAAAAAAAAAAAB0tnKHtNsoR+NSfdHrf8AU5pKNgLH0tonUekIYL8U3+kZeZo1F+xitPk6tHj9JnpXz+yfgAq6+gAAAAAAAAAAAAAaN83TC+aLp1suMZcYy4SRvAyraazvHVjelb1mto5SqK8rtqXVUdO1xwa0fuyX3ovijVLTveVltX7m9JU08E0pzUZLHSUW9NHoQq9dnaVmxlYbXQlH7k6kVPwccU/kT+n1cXiIvG0/SVP1fDpxTM45iY98bw4IDyB3IoAAAAAAAAAAAAACyNirv9iskZSXWqvpH3aR+ST8SCXNdrva0QpR0bxk+UVnJ+WXe0WzCCppKCwSWCS5ciK4jl2iMce9YOC4N7WzT4co/P8A3m+gAhVnAAAAAAAAAAAAAAAARfbq53bKSr0VjKljvJcYPV+Dz7myAFzNY6kA2n2SlYW6t3xbpPOUFm4c8Fxj6EvodTER6O3wVvi2htM+nxx7/wB/tGAATCuAAAAAAAAAAAAHd2UuD9sVd+sv3MGnL4nqofr2d5hkyRjrNrNuHFbNeKU6ykmxFzew0XWrLr1UsMdVDVeevkSYJYaAq+XJOS82le9Phrgxxjr4AANbeAAAAAAAAAAAAAAAAAHitXjZ1vVpKMVq5NJebDyZ25y4t67H0LyblFOnN+9TwSb+KOj+RGrw2GnYYufT0txZuVTeh9Gdy9NuqVlxVhXSy56U146vw8yF3nfFW95b1sljhpBZQXcvrqTOlpqfGdo81a4hk0PPs13t5co/TSeQAJZXgAAAAAAOtcWztS/JdTq0k+tUay7o836GN71pHatPJsx47ZbRSkbyxXJck77q7lLKKwc54ZRX1fJFn2GxQu6nGnZlhGKwXPtb5tnm77uhddNU7LHCK82+MpPizZK9qtTOaeXRcdBoa6Wu887T1/QADjSQAAAAAAAAAAAAAAADjXvWtljxld8aVWGu44yVRd2EsJeveRirt7aYNxdOlFrJpwnin2pyLANG8rlo3qv65TTfCSymu6SzOvDmx15ZKRKN1OmzW54ckx5eH7hALRtjarRl0u6vghFfPBs5NotM7U8bROU3znJyfzJbb/6PXHF3fVT+CqsH+ZfoR+17OWmxfxqM8PvQW+vOOJM4cmnn1No+it6nBq4/9e1P1hzgJLceEsnyeTB1o4AAAH2nB1XhSTk+UU2/JHUsmy1ptn2KMornU6i8nn8jC1609admymK+SdqRM+5yj3QoStMlChFyk9IxTbJnd/8AR6o4O8amPwU8l4yefyRKLDdtK7Y7tjhGK44LN971ficOXiGOvKnOUtp+D5r88ndj5yidybCaTvZ9qoxf/OS9F5kypUlQio0klFLBRSwSXJI9gh8ue+Wd7Ssmn0uLT12xx8fGQAGl0gAAAAAAAAAAAAAAAAAAAAAAAMdWzxr5Voxl+KKfqak7gs1T7Vnpf7cV6I3wZRe0dJYWx0t60RLmLZmyr/D0/wAplp3HZ6X2KFJf6cf0N4GU5bz1mfmwjBijpWPlDzTpKksKaSXJJL0PQBrbgAAAAAAAAAAAAAAAAAAAAAAAAAAAAAAAAAAAAAAAAAAAAAAAAAAAAAAAAAAAAAAAAAAAAAAAAAAAAAAAAAAAAAAAAAAAAAAAAAAAAAAAAAAAAAAAAAAAAAAAAAAAAAAAAAAAAAAAAAAAAB//2Q=="/>
          <p:cNvSpPr>
            <a:spLocks noChangeAspect="1" noChangeArrowheads="1"/>
          </p:cNvSpPr>
          <p:nvPr/>
        </p:nvSpPr>
        <p:spPr bwMode="auto">
          <a:xfrm>
            <a:off x="285764" y="58052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TextBox 14"/>
          <p:cNvSpPr txBox="1"/>
          <p:nvPr/>
        </p:nvSpPr>
        <p:spPr>
          <a:xfrm>
            <a:off x="0" y="3710894"/>
            <a:ext cx="9097418" cy="2246769"/>
          </a:xfrm>
          <a:prstGeom prst="rect">
            <a:avLst/>
          </a:prstGeom>
          <a:noFill/>
        </p:spPr>
        <p:txBody>
          <a:bodyPr wrap="square" rtlCol="0">
            <a:spAutoFit/>
          </a:bodyPr>
          <a:lstStyle/>
          <a:p>
            <a:pPr algn="ctr"/>
            <a:r>
              <a:rPr lang="en-GB" sz="2800" dirty="0" smtClean="0">
                <a:latin typeface="+mj-lt"/>
              </a:rPr>
              <a:t>Debbie Stubbs &amp; Dee Hennessy (Lancaster University)</a:t>
            </a:r>
          </a:p>
          <a:p>
            <a:pPr algn="ctr"/>
            <a:r>
              <a:rPr lang="en-GB" sz="2800" dirty="0" smtClean="0">
                <a:latin typeface="+mj-lt"/>
              </a:rPr>
              <a:t>Helen Roby &amp; Rebecca </a:t>
            </a:r>
            <a:r>
              <a:rPr lang="en-GB" sz="2800" dirty="0">
                <a:latin typeface="+mj-lt"/>
              </a:rPr>
              <a:t>Whiting (The Open University</a:t>
            </a:r>
            <a:r>
              <a:rPr lang="en-GB" sz="2800" dirty="0" smtClean="0">
                <a:latin typeface="+mj-lt"/>
              </a:rPr>
              <a:t>)</a:t>
            </a:r>
          </a:p>
          <a:p>
            <a:pPr algn="ctr"/>
            <a:r>
              <a:rPr lang="en-GB" sz="2800" dirty="0">
                <a:latin typeface="+mj-lt"/>
              </a:rPr>
              <a:t>Gillian Symon &amp; Petros Chamakiotis (Royal Holloway)</a:t>
            </a:r>
          </a:p>
          <a:p>
            <a:pPr algn="ctr"/>
            <a:r>
              <a:rPr lang="en-GB" sz="2800" dirty="0" smtClean="0">
                <a:latin typeface="+mj-lt"/>
              </a:rPr>
              <a:t>Jon Whittle &amp; Ming Ki Chong (Lancaster University)</a:t>
            </a:r>
          </a:p>
          <a:p>
            <a:pPr algn="ctr"/>
            <a:r>
              <a:rPr lang="en-GB" sz="2800" dirty="0" smtClean="0">
                <a:latin typeface="+mj-lt"/>
              </a:rPr>
              <a:t>Jim Ang &amp; Umar Rashid (University of Kent)</a:t>
            </a:r>
            <a:endParaRPr lang="en-GB" sz="2800" dirty="0">
              <a:latin typeface="+mj-lt"/>
            </a:endParaRPr>
          </a:p>
        </p:txBody>
      </p:sp>
      <p:sp>
        <p:nvSpPr>
          <p:cNvPr id="3" name="TextBox 2"/>
          <p:cNvSpPr txBox="1"/>
          <p:nvPr/>
        </p:nvSpPr>
        <p:spPr>
          <a:xfrm>
            <a:off x="1307180" y="6194654"/>
            <a:ext cx="6483057" cy="369332"/>
          </a:xfrm>
          <a:prstGeom prst="rect">
            <a:avLst/>
          </a:prstGeom>
          <a:noFill/>
        </p:spPr>
        <p:txBody>
          <a:bodyPr wrap="none" rtlCol="0">
            <a:spAutoFit/>
          </a:bodyPr>
          <a:lstStyle/>
          <a:p>
            <a:pPr algn="ctr"/>
            <a:r>
              <a:rPr lang="en-GB" dirty="0">
                <a:latin typeface="+mj-lt"/>
              </a:rPr>
              <a:t>Interdisciplinary study, funded by EPSRC (Grant No. EP/K025201/1) </a:t>
            </a:r>
          </a:p>
        </p:txBody>
      </p:sp>
    </p:spTree>
    <p:extLst>
      <p:ext uri="{BB962C8B-B14F-4D97-AF65-F5344CB8AC3E}">
        <p14:creationId xmlns:p14="http://schemas.microsoft.com/office/powerpoint/2010/main" val="1221959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20610"/>
            <a:ext cx="7272808" cy="720080"/>
          </a:xfrm>
        </p:spPr>
        <p:txBody>
          <a:bodyPr>
            <a:normAutofit fontScale="90000"/>
          </a:bodyPr>
          <a:lstStyle/>
          <a:p>
            <a:pPr algn="l"/>
            <a:r>
              <a:rPr lang="en-GB" dirty="0" smtClean="0">
                <a:solidFill>
                  <a:schemeClr val="tx1"/>
                </a:solidFill>
              </a:rPr>
              <a:t>Time triage</a:t>
            </a:r>
            <a:endParaRPr lang="en-GB" dirty="0">
              <a:solidFill>
                <a:schemeClr val="tx1"/>
              </a:solidFill>
            </a:endParaRPr>
          </a:p>
        </p:txBody>
      </p:sp>
      <p:sp>
        <p:nvSpPr>
          <p:cNvPr id="3" name="Rectangle 2"/>
          <p:cNvSpPr/>
          <p:nvPr/>
        </p:nvSpPr>
        <p:spPr>
          <a:xfrm>
            <a:off x="5184720" y="5919745"/>
            <a:ext cx="4572000" cy="461665"/>
          </a:xfrm>
          <a:prstGeom prst="rect">
            <a:avLst/>
          </a:prstGeom>
        </p:spPr>
        <p:txBody>
          <a:bodyPr>
            <a:spAutoFit/>
          </a:bodyPr>
          <a:lstStyle/>
          <a:p>
            <a:r>
              <a:rPr lang="en-US" sz="2400" b="1" dirty="0" smtClean="0">
                <a:solidFill>
                  <a:schemeClr val="tx2"/>
                </a:solidFill>
                <a:latin typeface="+mj-lt"/>
              </a:rPr>
              <a:t>Negotiation with self</a:t>
            </a:r>
            <a:endParaRPr lang="en-US" sz="2400" b="1" dirty="0">
              <a:solidFill>
                <a:schemeClr val="tx2"/>
              </a:solidFill>
              <a:latin typeface="+mj-lt"/>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65" y="1621157"/>
            <a:ext cx="3416243" cy="267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4355970" y="1556740"/>
            <a:ext cx="4392610" cy="4032519"/>
          </a:xfrm>
          <a:prstGeom prst="wedgeRoundRectCallout">
            <a:avLst>
              <a:gd name="adj1" fmla="val -62807"/>
              <a:gd name="adj2" fmla="val 4923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endParaRPr lang="en-US" sz="2400" dirty="0">
              <a:solidFill>
                <a:schemeClr val="tx1"/>
              </a:solidFill>
            </a:endParaRPr>
          </a:p>
          <a:p>
            <a:pPr marL="457200"/>
            <a:r>
              <a:rPr lang="en-GB" sz="2400" dirty="0" smtClean="0">
                <a:solidFill>
                  <a:schemeClr val="bg2">
                    <a:lumMod val="75000"/>
                  </a:schemeClr>
                </a:solidFill>
                <a:latin typeface="+mj-lt"/>
              </a:rPr>
              <a:t>‘</a:t>
            </a:r>
            <a:r>
              <a:rPr lang="en-GB" sz="2400" i="1" dirty="0" smtClean="0">
                <a:solidFill>
                  <a:schemeClr val="bg2">
                    <a:lumMod val="75000"/>
                  </a:schemeClr>
                </a:solidFill>
                <a:latin typeface="+mj-lt"/>
              </a:rPr>
              <a:t>It’s 7:30 in the morning and I’ve just woken up.... it’s quite a busy day today. I think I’ve got five meetings including that [one] all day, and I want to try to squeeze as much… ‘Ivory Tower’ computer work processing, as I can, as well</a:t>
            </a:r>
            <a:r>
              <a:rPr lang="en-GB" sz="2400" dirty="0" smtClean="0">
                <a:solidFill>
                  <a:schemeClr val="bg2">
                    <a:lumMod val="75000"/>
                  </a:schemeClr>
                </a:solidFill>
                <a:latin typeface="+mj-lt"/>
              </a:rPr>
              <a:t>.’ </a:t>
            </a:r>
            <a:r>
              <a:rPr lang="en-GB" sz="1600" dirty="0" smtClean="0">
                <a:solidFill>
                  <a:schemeClr val="bg2">
                    <a:lumMod val="75000"/>
                  </a:schemeClr>
                </a:solidFill>
                <a:latin typeface="+mj-lt"/>
              </a:rPr>
              <a:t>Michael</a:t>
            </a:r>
            <a:endParaRPr lang="en-US" sz="1600" dirty="0" smtClean="0">
              <a:solidFill>
                <a:schemeClr val="bg2">
                  <a:lumMod val="75000"/>
                </a:schemeClr>
              </a:solidFill>
              <a:latin typeface="+mj-lt"/>
            </a:endParaRPr>
          </a:p>
          <a:p>
            <a:pPr marL="457200">
              <a:lnSpc>
                <a:spcPts val="600"/>
              </a:lnSpc>
            </a:pPr>
            <a:endParaRPr lang="en-US" sz="1400" dirty="0">
              <a:solidFill>
                <a:schemeClr val="bg2">
                  <a:lumMod val="75000"/>
                </a:schemeClr>
              </a:solidFill>
            </a:endParaRPr>
          </a:p>
          <a:p>
            <a:pPr algn="ctr"/>
            <a:endParaRPr lang="en-US" sz="2400" dirty="0" smtClean="0">
              <a:solidFill>
                <a:schemeClr val="tx1"/>
              </a:solidFill>
            </a:endParaRPr>
          </a:p>
          <a:p>
            <a:pPr algn="ctr"/>
            <a:endParaRPr lang="en-US" sz="2400"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65" y="4437141"/>
            <a:ext cx="3416243" cy="191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17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692640"/>
            <a:ext cx="7633060" cy="720080"/>
          </a:xfrm>
        </p:spPr>
        <p:txBody>
          <a:bodyPr>
            <a:noAutofit/>
          </a:bodyPr>
          <a:lstStyle/>
          <a:p>
            <a:pPr algn="l"/>
            <a:r>
              <a:rPr lang="en-GB" sz="4800" dirty="0" smtClean="0">
                <a:solidFill>
                  <a:schemeClr val="tx1"/>
                </a:solidFill>
              </a:rPr>
              <a:t>Re-negotiation </a:t>
            </a:r>
            <a:r>
              <a:rPr lang="en-GB" sz="4800" dirty="0">
                <a:solidFill>
                  <a:schemeClr val="tx1"/>
                </a:solidFill>
              </a:rPr>
              <a:t>during the day</a:t>
            </a:r>
          </a:p>
        </p:txBody>
      </p:sp>
      <p:sp>
        <p:nvSpPr>
          <p:cNvPr id="3" name="Rectangle 2"/>
          <p:cNvSpPr/>
          <p:nvPr/>
        </p:nvSpPr>
        <p:spPr>
          <a:xfrm>
            <a:off x="4716020" y="6135775"/>
            <a:ext cx="4572000" cy="461665"/>
          </a:xfrm>
          <a:prstGeom prst="rect">
            <a:avLst/>
          </a:prstGeom>
        </p:spPr>
        <p:txBody>
          <a:bodyPr>
            <a:spAutoFit/>
          </a:bodyPr>
          <a:lstStyle/>
          <a:p>
            <a:r>
              <a:rPr lang="en-US" sz="2400" b="1" dirty="0" smtClean="0">
                <a:solidFill>
                  <a:schemeClr val="tx2"/>
                </a:solidFill>
                <a:latin typeface="+mj-lt"/>
              </a:rPr>
              <a:t>Demands of others</a:t>
            </a:r>
            <a:endParaRPr lang="en-US" sz="2400" b="1" dirty="0">
              <a:solidFill>
                <a:schemeClr val="tx2"/>
              </a:solidFill>
              <a:latin typeface="+mj-l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20" y="1848469"/>
            <a:ext cx="2880400" cy="179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a:xfrm>
            <a:off x="3923910" y="1524790"/>
            <a:ext cx="4824670" cy="4568580"/>
          </a:xfrm>
          <a:prstGeom prst="wedgeRoundRectCallout">
            <a:avLst>
              <a:gd name="adj1" fmla="val -54189"/>
              <a:gd name="adj2" fmla="val 1545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accent1">
                    <a:lumMod val="50000"/>
                  </a:schemeClr>
                </a:solidFill>
                <a:latin typeface="+mj-lt"/>
              </a:rPr>
              <a:t>‘</a:t>
            </a:r>
            <a:r>
              <a:rPr lang="en-GB" sz="2400" i="1" dirty="0" smtClean="0">
                <a:solidFill>
                  <a:schemeClr val="accent1">
                    <a:lumMod val="50000"/>
                  </a:schemeClr>
                </a:solidFill>
                <a:latin typeface="+mj-lt"/>
              </a:rPr>
              <a:t>Okay, it’s ten past three and nothing ever goes according to plan. So the two o’clock phone call happened okay, but then I’ve got interrupted with a different phone call coming in that’s unexpected… And my three thirty appointment asked could they ring at three.  They’ve not phoned at three.  I don’t think I’ve missed them.  I’ve just been checking</a:t>
            </a:r>
            <a:r>
              <a:rPr lang="en-GB" sz="2400" dirty="0" smtClean="0">
                <a:solidFill>
                  <a:schemeClr val="accent1">
                    <a:lumMod val="50000"/>
                  </a:schemeClr>
                </a:solidFill>
                <a:latin typeface="+mj-lt"/>
              </a:rPr>
              <a:t>.’ </a:t>
            </a:r>
            <a:r>
              <a:rPr lang="en-GB" dirty="0" smtClean="0">
                <a:solidFill>
                  <a:schemeClr val="accent1">
                    <a:lumMod val="50000"/>
                  </a:schemeClr>
                </a:solidFill>
                <a:latin typeface="+mj-lt"/>
              </a:rPr>
              <a:t>Stephen </a:t>
            </a:r>
            <a:endParaRPr lang="en-GB" dirty="0">
              <a:solidFill>
                <a:schemeClr val="accent1">
                  <a:lumMod val="50000"/>
                </a:schemeClr>
              </a:solidFill>
              <a:latin typeface="+mj-l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20" y="4050677"/>
            <a:ext cx="3293750" cy="185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453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476672"/>
            <a:ext cx="7272808" cy="720080"/>
          </a:xfrm>
        </p:spPr>
        <p:txBody>
          <a:bodyPr>
            <a:normAutofit fontScale="90000"/>
          </a:bodyPr>
          <a:lstStyle/>
          <a:p>
            <a:pPr algn="l"/>
            <a:r>
              <a:rPr lang="en-GB" dirty="0" smtClean="0">
                <a:solidFill>
                  <a:schemeClr val="tx1"/>
                </a:solidFill>
              </a:rPr>
              <a:t>‘Working Lightly’</a:t>
            </a:r>
            <a:endParaRPr lang="en-GB" dirty="0">
              <a:solidFill>
                <a:schemeClr val="tx1"/>
              </a:solidFill>
            </a:endParaRPr>
          </a:p>
        </p:txBody>
      </p:sp>
      <p:sp>
        <p:nvSpPr>
          <p:cNvPr id="3" name="Rectangle 2"/>
          <p:cNvSpPr/>
          <p:nvPr/>
        </p:nvSpPr>
        <p:spPr>
          <a:xfrm>
            <a:off x="4932050" y="5991755"/>
            <a:ext cx="3672510" cy="461665"/>
          </a:xfrm>
          <a:prstGeom prst="rect">
            <a:avLst/>
          </a:prstGeom>
        </p:spPr>
        <p:txBody>
          <a:bodyPr wrap="square">
            <a:spAutoFit/>
          </a:bodyPr>
          <a:lstStyle/>
          <a:p>
            <a:r>
              <a:rPr lang="en-US" sz="2400" b="1" dirty="0" err="1" smtClean="0">
                <a:solidFill>
                  <a:schemeClr val="tx2"/>
                </a:solidFill>
                <a:latin typeface="+mj-lt"/>
              </a:rPr>
              <a:t>Rationalising</a:t>
            </a:r>
            <a:r>
              <a:rPr lang="en-US" sz="2400" b="1" dirty="0" smtClean="0">
                <a:solidFill>
                  <a:schemeClr val="tx2"/>
                </a:solidFill>
                <a:latin typeface="+mj-lt"/>
              </a:rPr>
              <a:t> to self</a:t>
            </a:r>
            <a:endParaRPr lang="en-US" sz="2400" b="1" dirty="0">
              <a:solidFill>
                <a:schemeClr val="tx2"/>
              </a:solidFill>
              <a:latin typeface="+mj-lt"/>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61" b="-24261"/>
          <a:stretch/>
        </p:blipFill>
        <p:spPr bwMode="auto">
          <a:xfrm>
            <a:off x="611450" y="1052670"/>
            <a:ext cx="3620960" cy="302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4644010" y="1340710"/>
            <a:ext cx="4320600" cy="4608640"/>
          </a:xfrm>
          <a:prstGeom prst="wedgeRoundRectCallout">
            <a:avLst>
              <a:gd name="adj1" fmla="val -56795"/>
              <a:gd name="adj2" fmla="val -1428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400" i="1" dirty="0">
                <a:solidFill>
                  <a:schemeClr val="bg2">
                    <a:lumMod val="75000"/>
                  </a:schemeClr>
                </a:solidFill>
                <a:latin typeface="+mj-lt"/>
              </a:rPr>
              <a:t>“I've just put the kids to </a:t>
            </a:r>
            <a:r>
              <a:rPr lang="en-US" sz="2400" i="1" dirty="0" smtClean="0">
                <a:solidFill>
                  <a:schemeClr val="bg2">
                    <a:lumMod val="75000"/>
                  </a:schemeClr>
                </a:solidFill>
                <a:latin typeface="+mj-lt"/>
              </a:rPr>
              <a:t>bed, it's </a:t>
            </a:r>
            <a:r>
              <a:rPr lang="en-US" sz="2400" i="1" dirty="0">
                <a:solidFill>
                  <a:schemeClr val="bg2">
                    <a:lumMod val="75000"/>
                  </a:schemeClr>
                </a:solidFill>
                <a:latin typeface="+mj-lt"/>
              </a:rPr>
              <a:t>Friday evening about 8 o'clock and I'm just coming in </a:t>
            </a:r>
            <a:r>
              <a:rPr lang="en-US" sz="2400" i="1" dirty="0" smtClean="0">
                <a:solidFill>
                  <a:schemeClr val="bg2">
                    <a:lumMod val="75000"/>
                  </a:schemeClr>
                </a:solidFill>
                <a:latin typeface="+mj-lt"/>
              </a:rPr>
              <a:t>[</a:t>
            </a:r>
            <a:r>
              <a:rPr lang="en-US" sz="2400" i="1" dirty="0">
                <a:solidFill>
                  <a:schemeClr val="bg2">
                    <a:lumMod val="75000"/>
                  </a:schemeClr>
                </a:solidFill>
                <a:latin typeface="+mj-lt"/>
              </a:rPr>
              <a:t>to </a:t>
            </a:r>
            <a:r>
              <a:rPr lang="en-US" sz="2400" i="1" dirty="0" smtClean="0">
                <a:solidFill>
                  <a:schemeClr val="bg2">
                    <a:lumMod val="75000"/>
                  </a:schemeClr>
                </a:solidFill>
                <a:latin typeface="+mj-lt"/>
              </a:rPr>
              <a:t>the home office] to </a:t>
            </a:r>
            <a:r>
              <a:rPr lang="en-US" sz="2400" i="1" dirty="0">
                <a:solidFill>
                  <a:schemeClr val="bg2">
                    <a:lumMod val="75000"/>
                  </a:schemeClr>
                </a:solidFill>
                <a:latin typeface="+mj-lt"/>
              </a:rPr>
              <a:t>make a couple of notes about things I've got to do next </a:t>
            </a:r>
            <a:r>
              <a:rPr lang="en-US" sz="2400" i="1" dirty="0" smtClean="0">
                <a:solidFill>
                  <a:schemeClr val="bg2">
                    <a:lumMod val="75000"/>
                  </a:schemeClr>
                </a:solidFill>
                <a:latin typeface="+mj-lt"/>
              </a:rPr>
              <a:t>week, I </a:t>
            </a:r>
            <a:r>
              <a:rPr lang="en-US" sz="2400" i="1" dirty="0">
                <a:solidFill>
                  <a:schemeClr val="bg2">
                    <a:lumMod val="75000"/>
                  </a:schemeClr>
                </a:solidFill>
                <a:latin typeface="+mj-lt"/>
              </a:rPr>
              <a:t>don't want to forget before the weekend</a:t>
            </a:r>
            <a:r>
              <a:rPr lang="en-US" sz="2400" i="1" dirty="0" smtClean="0">
                <a:solidFill>
                  <a:schemeClr val="bg2">
                    <a:lumMod val="75000"/>
                  </a:schemeClr>
                </a:solidFill>
                <a:latin typeface="+mj-lt"/>
              </a:rPr>
              <a:t>.”</a:t>
            </a:r>
          </a:p>
          <a:p>
            <a:pPr marL="457200" algn="ctr">
              <a:lnSpc>
                <a:spcPts val="600"/>
              </a:lnSpc>
            </a:pPr>
            <a:endParaRPr lang="en-US" sz="2000" dirty="0" smtClean="0">
              <a:solidFill>
                <a:schemeClr val="bg2">
                  <a:lumMod val="75000"/>
                </a:schemeClr>
              </a:solidFill>
              <a:latin typeface="+mj-lt"/>
            </a:endParaRPr>
          </a:p>
          <a:p>
            <a:pPr marL="457200"/>
            <a:r>
              <a:rPr lang="en-US" sz="1400" dirty="0" smtClean="0">
                <a:solidFill>
                  <a:schemeClr val="bg2">
                    <a:lumMod val="75000"/>
                  </a:schemeClr>
                </a:solidFill>
                <a:latin typeface="+mj-lt"/>
              </a:rPr>
              <a:t>David</a:t>
            </a:r>
            <a:endParaRPr lang="en-US" sz="1400" dirty="0">
              <a:solidFill>
                <a:schemeClr val="bg2">
                  <a:lumMod val="75000"/>
                </a:schemeClr>
              </a:solidFill>
              <a:latin typeface="+mj-lt"/>
            </a:endParaRPr>
          </a:p>
          <a:p>
            <a:pPr algn="ctr"/>
            <a:endParaRPr lang="en-US" sz="1400" dirty="0">
              <a:solidFill>
                <a:schemeClr val="tx1"/>
              </a:solidFill>
            </a:endParaRPr>
          </a:p>
        </p:txBody>
      </p:sp>
      <p:sp>
        <p:nvSpPr>
          <p:cNvPr id="7" name="Rounded Rectangular Callout 6"/>
          <p:cNvSpPr/>
          <p:nvPr/>
        </p:nvSpPr>
        <p:spPr>
          <a:xfrm>
            <a:off x="323410" y="4077090"/>
            <a:ext cx="3816530" cy="2592360"/>
          </a:xfrm>
          <a:prstGeom prst="wedgeRoundRectCallout">
            <a:avLst>
              <a:gd name="adj1" fmla="val -13178"/>
              <a:gd name="adj2" fmla="val -6439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smtClean="0">
                <a:solidFill>
                  <a:schemeClr val="accent1">
                    <a:lumMod val="50000"/>
                  </a:schemeClr>
                </a:solidFill>
                <a:latin typeface="+mj-lt"/>
              </a:rPr>
              <a:t>‘I suppose I would view Twitter and Facebook, for my work, as leisure time, I suppose. It doesn’t seem like work to me.’</a:t>
            </a:r>
            <a:endParaRPr lang="en-GB" sz="1600" dirty="0">
              <a:solidFill>
                <a:schemeClr val="accent1">
                  <a:lumMod val="50000"/>
                </a:schemeClr>
              </a:solidFill>
              <a:latin typeface="+mj-lt"/>
            </a:endParaRPr>
          </a:p>
          <a:p>
            <a:endParaRPr lang="en-GB" sz="1600" dirty="0" smtClean="0">
              <a:solidFill>
                <a:schemeClr val="accent1">
                  <a:lumMod val="50000"/>
                </a:schemeClr>
              </a:solidFill>
              <a:latin typeface="+mj-lt"/>
            </a:endParaRPr>
          </a:p>
          <a:p>
            <a:r>
              <a:rPr lang="en-GB" sz="1600" dirty="0" smtClean="0">
                <a:solidFill>
                  <a:schemeClr val="accent1">
                    <a:lumMod val="50000"/>
                  </a:schemeClr>
                </a:solidFill>
                <a:latin typeface="+mj-lt"/>
              </a:rPr>
              <a:t>Rachel</a:t>
            </a:r>
          </a:p>
        </p:txBody>
      </p:sp>
    </p:spTree>
    <p:extLst>
      <p:ext uri="{BB962C8B-B14F-4D97-AF65-F5344CB8AC3E}">
        <p14:creationId xmlns:p14="http://schemas.microsoft.com/office/powerpoint/2010/main" val="1332954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672" y="620610"/>
            <a:ext cx="7272808" cy="720080"/>
          </a:xfrm>
        </p:spPr>
        <p:txBody>
          <a:bodyPr>
            <a:normAutofit fontScale="90000"/>
          </a:bodyPr>
          <a:lstStyle/>
          <a:p>
            <a:pPr algn="l"/>
            <a:r>
              <a:rPr lang="en-GB" dirty="0" smtClean="0">
                <a:solidFill>
                  <a:schemeClr val="tx1"/>
                </a:solidFill>
              </a:rPr>
              <a:t>'Working </a:t>
            </a:r>
            <a:r>
              <a:rPr lang="en-GB" dirty="0" err="1" smtClean="0">
                <a:solidFill>
                  <a:schemeClr val="tx1"/>
                </a:solidFill>
              </a:rPr>
              <a:t>Lite</a:t>
            </a:r>
            <a:r>
              <a:rPr lang="en-GB" dirty="0" smtClean="0">
                <a:solidFill>
                  <a:schemeClr val="tx1"/>
                </a:solidFill>
              </a:rPr>
              <a:t>’</a:t>
            </a:r>
            <a:endParaRPr lang="en-GB" dirty="0">
              <a:solidFill>
                <a:schemeClr val="tx1"/>
              </a:solidFill>
            </a:endParaRPr>
          </a:p>
        </p:txBody>
      </p:sp>
      <p:sp>
        <p:nvSpPr>
          <p:cNvPr id="3" name="Rectangle 2"/>
          <p:cNvSpPr/>
          <p:nvPr/>
        </p:nvSpPr>
        <p:spPr>
          <a:xfrm>
            <a:off x="4499990" y="5949350"/>
            <a:ext cx="4248590" cy="461665"/>
          </a:xfrm>
          <a:prstGeom prst="rect">
            <a:avLst/>
          </a:prstGeom>
        </p:spPr>
        <p:txBody>
          <a:bodyPr wrap="square">
            <a:spAutoFit/>
          </a:bodyPr>
          <a:lstStyle/>
          <a:p>
            <a:r>
              <a:rPr lang="en-US" sz="2400" b="1" dirty="0" smtClean="0">
                <a:solidFill>
                  <a:schemeClr val="tx2"/>
                </a:solidFill>
                <a:latin typeface="+mj-lt"/>
              </a:rPr>
              <a:t>Making it not feel like work</a:t>
            </a:r>
            <a:endParaRPr lang="en-US" sz="2400" b="1" dirty="0">
              <a:solidFill>
                <a:schemeClr val="tx2"/>
              </a:solidFill>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251400" y="2708900"/>
            <a:ext cx="3819049" cy="2148215"/>
          </a:xfrm>
          <a:prstGeom prst="rect">
            <a:avLst/>
          </a:prstGeom>
          <a:noFill/>
          <a:ln w="9525">
            <a:noFill/>
            <a:miter lim="800000"/>
            <a:headEnd/>
            <a:tailEnd/>
          </a:ln>
        </p:spPr>
      </p:pic>
      <p:sp>
        <p:nvSpPr>
          <p:cNvPr id="12" name="Rounded Rectangular Callout 11"/>
          <p:cNvSpPr/>
          <p:nvPr/>
        </p:nvSpPr>
        <p:spPr>
          <a:xfrm>
            <a:off x="4211950" y="1412720"/>
            <a:ext cx="4680650" cy="4320600"/>
          </a:xfrm>
          <a:prstGeom prst="wedgeRoundRectCallout">
            <a:avLst>
              <a:gd name="adj1" fmla="val -57259"/>
              <a:gd name="adj2" fmla="val -359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bg2">
                  <a:lumMod val="75000"/>
                </a:schemeClr>
              </a:solidFill>
            </a:endParaRPr>
          </a:p>
          <a:p>
            <a:r>
              <a:rPr lang="en-GB" sz="2400" i="1" dirty="0" smtClean="0">
                <a:solidFill>
                  <a:schemeClr val="accent1">
                    <a:lumMod val="50000"/>
                  </a:schemeClr>
                </a:solidFill>
                <a:latin typeface="+mj-lt"/>
              </a:rPr>
              <a:t>‘</a:t>
            </a:r>
          </a:p>
          <a:p>
            <a:r>
              <a:rPr lang="en-GB" sz="2400" i="1" dirty="0" smtClean="0">
                <a:solidFill>
                  <a:schemeClr val="accent1">
                    <a:lumMod val="50000"/>
                  </a:schemeClr>
                </a:solidFill>
                <a:latin typeface="+mj-lt"/>
              </a:rPr>
              <a:t>It’s </a:t>
            </a:r>
            <a:r>
              <a:rPr lang="en-GB" sz="2400" i="1" dirty="0" smtClean="0">
                <a:solidFill>
                  <a:schemeClr val="accent1">
                    <a:lumMod val="50000"/>
                  </a:schemeClr>
                </a:solidFill>
                <a:latin typeface="+mj-lt"/>
              </a:rPr>
              <a:t>three p.m. on Wednesday. Back from shopping. My daughter’s on my computer in the office doing her homework for school tomorrow. I’m completely shattered still. So I’ve got a coffee and a chocolate biscuit and just sitting in the armchair with my iPad just catching up, trying to not feel quite so tired.’</a:t>
            </a:r>
            <a:r>
              <a:rPr lang="en-GB" sz="2400" dirty="0" smtClean="0">
                <a:solidFill>
                  <a:schemeClr val="accent1">
                    <a:lumMod val="50000"/>
                  </a:schemeClr>
                </a:solidFill>
                <a:latin typeface="+mj-lt"/>
              </a:rPr>
              <a:t> </a:t>
            </a:r>
            <a:r>
              <a:rPr lang="en-GB" dirty="0" smtClean="0">
                <a:solidFill>
                  <a:schemeClr val="accent1">
                    <a:lumMod val="50000"/>
                  </a:schemeClr>
                </a:solidFill>
                <a:latin typeface="+mj-lt"/>
              </a:rPr>
              <a:t>Jane</a:t>
            </a:r>
            <a:endParaRPr lang="en-GB" dirty="0" smtClean="0">
              <a:solidFill>
                <a:schemeClr val="accent1">
                  <a:lumMod val="50000"/>
                </a:schemeClr>
              </a:solidFill>
              <a:latin typeface="+mj-lt"/>
            </a:endParaRPr>
          </a:p>
          <a:p>
            <a:endParaRPr lang="en-GB" sz="2000" dirty="0">
              <a:solidFill>
                <a:schemeClr val="bg2">
                  <a:lumMod val="75000"/>
                </a:schemeClr>
              </a:solidFill>
            </a:endParaRPr>
          </a:p>
          <a:p>
            <a:pPr algn="ctr"/>
            <a:endParaRPr lang="en-US" sz="2400" dirty="0" smtClean="0">
              <a:solidFill>
                <a:schemeClr val="tx1"/>
              </a:solidFill>
            </a:endParaRPr>
          </a:p>
        </p:txBody>
      </p:sp>
    </p:spTree>
    <p:extLst>
      <p:ext uri="{BB962C8B-B14F-4D97-AF65-F5344CB8AC3E}">
        <p14:creationId xmlns:p14="http://schemas.microsoft.com/office/powerpoint/2010/main" val="267262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702" y="692640"/>
            <a:ext cx="7272808" cy="720080"/>
          </a:xfrm>
        </p:spPr>
        <p:txBody>
          <a:bodyPr>
            <a:normAutofit fontScale="90000"/>
          </a:bodyPr>
          <a:lstStyle/>
          <a:p>
            <a:pPr algn="l"/>
            <a:r>
              <a:rPr lang="en-GB" dirty="0" smtClean="0">
                <a:solidFill>
                  <a:schemeClr val="tx1"/>
                </a:solidFill>
              </a:rPr>
              <a:t>2</a:t>
            </a:r>
            <a:r>
              <a:rPr lang="en-GB" baseline="30000" dirty="0" smtClean="0">
                <a:solidFill>
                  <a:schemeClr val="tx1"/>
                </a:solidFill>
              </a:rPr>
              <a:t>nd</a:t>
            </a:r>
            <a:r>
              <a:rPr lang="en-GB" dirty="0" smtClean="0">
                <a:solidFill>
                  <a:schemeClr val="tx1"/>
                </a:solidFill>
              </a:rPr>
              <a:t> Activity</a:t>
            </a:r>
            <a:endParaRPr lang="en-GB" dirty="0">
              <a:solidFill>
                <a:schemeClr val="tx1"/>
              </a:solidFill>
            </a:endParaRPr>
          </a:p>
        </p:txBody>
      </p:sp>
      <p:sp>
        <p:nvSpPr>
          <p:cNvPr id="3" name="TextBox 2"/>
          <p:cNvSpPr txBox="1"/>
          <p:nvPr/>
        </p:nvSpPr>
        <p:spPr>
          <a:xfrm>
            <a:off x="467430" y="2203758"/>
            <a:ext cx="8569190" cy="3385542"/>
          </a:xfrm>
          <a:prstGeom prst="rect">
            <a:avLst/>
          </a:prstGeom>
          <a:noFill/>
        </p:spPr>
        <p:txBody>
          <a:bodyPr wrap="square" rtlCol="0">
            <a:spAutoFit/>
          </a:bodyPr>
          <a:lstStyle/>
          <a:p>
            <a:pPr marL="342900" indent="-342900">
              <a:lnSpc>
                <a:spcPct val="150000"/>
              </a:lnSpc>
              <a:buFont typeface="Arial"/>
              <a:buChar char="•"/>
            </a:pPr>
            <a:r>
              <a:rPr lang="en-US" sz="2400" dirty="0" smtClean="0">
                <a:solidFill>
                  <a:schemeClr val="tx2"/>
                </a:solidFill>
                <a:latin typeface="+mj-lt"/>
              </a:rPr>
              <a:t>What have you learned from this section of the presentation?</a:t>
            </a:r>
          </a:p>
          <a:p>
            <a:pPr marL="342900" indent="-342900">
              <a:lnSpc>
                <a:spcPct val="150000"/>
              </a:lnSpc>
              <a:buFont typeface="Arial"/>
              <a:buChar char="•"/>
            </a:pP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Who works lightly and who works lite? </a:t>
            </a:r>
          </a:p>
          <a:p>
            <a:pPr marL="342900" indent="-342900">
              <a:lnSpc>
                <a:spcPct val="150000"/>
              </a:lnSpc>
              <a:buFont typeface="Arial"/>
              <a:buChar char="•"/>
            </a:pP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Are these helpful ways of reflecting on how you work and / or on issues of WLB that you might face?</a:t>
            </a:r>
          </a:p>
        </p:txBody>
      </p:sp>
    </p:spTree>
    <p:extLst>
      <p:ext uri="{BB962C8B-B14F-4D97-AF65-F5344CB8AC3E}">
        <p14:creationId xmlns:p14="http://schemas.microsoft.com/office/powerpoint/2010/main" val="3989135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92640"/>
            <a:ext cx="7272808" cy="720080"/>
          </a:xfrm>
        </p:spPr>
        <p:txBody>
          <a:bodyPr>
            <a:noAutofit/>
          </a:bodyPr>
          <a:lstStyle/>
          <a:p>
            <a:pPr algn="l"/>
            <a:r>
              <a:rPr lang="en-GB" sz="4800" dirty="0" smtClean="0">
                <a:solidFill>
                  <a:schemeClr val="tx2"/>
                </a:solidFill>
              </a:rPr>
              <a:t>The flip side of being flexible</a:t>
            </a:r>
            <a:endParaRPr lang="en-GB" sz="4800" dirty="0">
              <a:solidFill>
                <a:schemeClr val="tx2"/>
              </a:solidFill>
            </a:endParaRPr>
          </a:p>
        </p:txBody>
      </p:sp>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83" b="6283"/>
          <a:stretch/>
        </p:blipFill>
        <p:spPr bwMode="auto">
          <a:xfrm>
            <a:off x="539440" y="1625552"/>
            <a:ext cx="2790781" cy="151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867" y="3036730"/>
            <a:ext cx="264636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7" r="-537"/>
          <a:stretch/>
        </p:blipFill>
        <p:spPr bwMode="auto">
          <a:xfrm>
            <a:off x="971500" y="4725180"/>
            <a:ext cx="2175188" cy="17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2"/>
          <a:stretch/>
        </p:blipFill>
        <p:spPr bwMode="auto">
          <a:xfrm>
            <a:off x="6588280" y="1632166"/>
            <a:ext cx="2240677" cy="150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75" t="861" r="-1" b="6349"/>
          <a:stretch/>
        </p:blipFill>
        <p:spPr bwMode="auto">
          <a:xfrm>
            <a:off x="6588280" y="4509150"/>
            <a:ext cx="2133532" cy="186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5940190" y="2674603"/>
            <a:ext cx="576081" cy="66447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5820" y="2852920"/>
            <a:ext cx="521679" cy="53847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915770" y="4149100"/>
            <a:ext cx="864120" cy="86412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56220" y="4221110"/>
            <a:ext cx="647035" cy="57606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12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500" y="620630"/>
            <a:ext cx="7993110" cy="720080"/>
          </a:xfrm>
        </p:spPr>
        <p:txBody>
          <a:bodyPr>
            <a:normAutofit fontScale="90000"/>
          </a:bodyPr>
          <a:lstStyle/>
          <a:p>
            <a:pPr algn="l"/>
            <a:r>
              <a:rPr lang="en-GB" dirty="0" smtClean="0">
                <a:solidFill>
                  <a:schemeClr val="tx2"/>
                </a:solidFill>
              </a:rPr>
              <a:t>What is </a:t>
            </a:r>
            <a:r>
              <a:rPr lang="en-GB" dirty="0" err="1" smtClean="0">
                <a:solidFill>
                  <a:schemeClr val="tx2"/>
                </a:solidFill>
              </a:rPr>
              <a:t>Digi</a:t>
            </a:r>
            <a:r>
              <a:rPr lang="en-GB" dirty="0" smtClean="0">
                <a:solidFill>
                  <a:schemeClr val="tx2"/>
                </a:solidFill>
              </a:rPr>
              <a:t>-Housekeeping?</a:t>
            </a:r>
            <a:endParaRPr lang="en-GB" dirty="0">
              <a:solidFill>
                <a:schemeClr val="tx2"/>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257" y="2406077"/>
            <a:ext cx="3094323" cy="246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7430" y="1622501"/>
            <a:ext cx="4824670" cy="5262979"/>
          </a:xfrm>
          <a:prstGeom prst="rect">
            <a:avLst/>
          </a:prstGeom>
          <a:noFill/>
        </p:spPr>
        <p:txBody>
          <a:bodyPr wrap="square" rtlCol="0">
            <a:spAutoFit/>
          </a:bodyPr>
          <a:lstStyle/>
          <a:p>
            <a:r>
              <a:rPr lang="en-US" sz="2400" dirty="0" smtClean="0">
                <a:latin typeface="+mj-lt"/>
              </a:rPr>
              <a:t>Work performed by individuals to support and maintain their use of modern communication technologies</a:t>
            </a:r>
          </a:p>
          <a:p>
            <a:endParaRPr lang="en-US" sz="2400" dirty="0" smtClean="0">
              <a:latin typeface="+mj-lt"/>
            </a:endParaRPr>
          </a:p>
          <a:p>
            <a:r>
              <a:rPr lang="en-US" sz="2400" dirty="0" smtClean="0">
                <a:latin typeface="+mj-lt"/>
              </a:rPr>
              <a:t>Particularly work required to sustain ‘being online’ across all aspects of work and life </a:t>
            </a:r>
          </a:p>
          <a:p>
            <a:endParaRPr lang="en-US" sz="2400" dirty="0" smtClean="0">
              <a:latin typeface="+mj-lt"/>
            </a:endParaRPr>
          </a:p>
          <a:p>
            <a:r>
              <a:rPr lang="en-US" sz="2400" dirty="0" smtClean="0">
                <a:latin typeface="+mj-lt"/>
              </a:rPr>
              <a:t>Often carried out in pursuit of different forms of ‘flexible’ working </a:t>
            </a:r>
          </a:p>
          <a:p>
            <a:endParaRPr lang="en-US" sz="2400" dirty="0" smtClean="0">
              <a:latin typeface="+mj-lt"/>
            </a:endParaRPr>
          </a:p>
          <a:p>
            <a:r>
              <a:rPr lang="en-US" sz="2400" dirty="0" smtClean="0">
                <a:latin typeface="+mj-lt"/>
              </a:rPr>
              <a:t>Challenges  traditional binary domains of ‘work’ and ‘life’</a:t>
            </a:r>
            <a:endParaRPr lang="en-GB" sz="2400" dirty="0" smtClean="0">
              <a:latin typeface="+mj-lt"/>
            </a:endParaRPr>
          </a:p>
          <a:p>
            <a:endParaRPr lang="en-GB" sz="2400" dirty="0">
              <a:latin typeface="+mj-lt"/>
            </a:endParaRPr>
          </a:p>
        </p:txBody>
      </p:sp>
      <p:sp>
        <p:nvSpPr>
          <p:cNvPr id="17" name="TextBox 16"/>
          <p:cNvSpPr txBox="1"/>
          <p:nvPr/>
        </p:nvSpPr>
        <p:spPr>
          <a:xfrm>
            <a:off x="5508130" y="5229250"/>
            <a:ext cx="3168440" cy="830997"/>
          </a:xfrm>
          <a:prstGeom prst="rect">
            <a:avLst/>
          </a:prstGeom>
          <a:noFill/>
        </p:spPr>
        <p:txBody>
          <a:bodyPr wrap="square" rtlCol="0">
            <a:spAutoFit/>
          </a:bodyPr>
          <a:lstStyle/>
          <a:p>
            <a:r>
              <a:rPr lang="en-GB" sz="2400" dirty="0" smtClean="0">
                <a:latin typeface="+mj-lt"/>
              </a:rPr>
              <a:t>And is largely hidden and unpaid</a:t>
            </a:r>
            <a:endParaRPr lang="en-GB" sz="2400" dirty="0">
              <a:latin typeface="+mj-lt"/>
            </a:endParaRPr>
          </a:p>
        </p:txBody>
      </p:sp>
    </p:spTree>
    <p:extLst>
      <p:ext uri="{BB962C8B-B14F-4D97-AF65-F5344CB8AC3E}">
        <p14:creationId xmlns:p14="http://schemas.microsoft.com/office/powerpoint/2010/main" val="3036452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36130" y="908670"/>
            <a:ext cx="8604560" cy="720080"/>
          </a:xfrm>
        </p:spPr>
        <p:txBody>
          <a:bodyPr>
            <a:noAutofit/>
          </a:bodyPr>
          <a:lstStyle/>
          <a:p>
            <a:pPr algn="l"/>
            <a:r>
              <a:rPr lang="en-GB" sz="5000" dirty="0" smtClean="0">
                <a:solidFill>
                  <a:schemeClr val="tx2"/>
                </a:solidFill>
              </a:rPr>
              <a:t>Digi-Housekeeping</a:t>
            </a:r>
            <a:r>
              <a:rPr lang="en-GB" sz="5000" dirty="0" smtClean="0">
                <a:solidFill>
                  <a:schemeClr val="tx2"/>
                </a:solidFill>
              </a:rPr>
              <a:t>:</a:t>
            </a:r>
            <a:br>
              <a:rPr lang="en-GB" sz="5000" dirty="0" smtClean="0">
                <a:solidFill>
                  <a:schemeClr val="tx2"/>
                </a:solidFill>
              </a:rPr>
            </a:br>
            <a:r>
              <a:rPr lang="en-GB" sz="5000" dirty="0" smtClean="0">
                <a:solidFill>
                  <a:schemeClr val="tx2"/>
                </a:solidFill>
              </a:rPr>
              <a:t>Clearing </a:t>
            </a:r>
            <a:r>
              <a:rPr lang="en-GB" sz="5000" dirty="0" smtClean="0">
                <a:solidFill>
                  <a:schemeClr val="tx2"/>
                </a:solidFill>
              </a:rPr>
              <a:t>&amp; organising</a:t>
            </a:r>
            <a:endParaRPr lang="en-GB" sz="5000" dirty="0">
              <a:solidFill>
                <a:schemeClr val="tx2"/>
              </a:solidFill>
            </a:endParaRPr>
          </a:p>
        </p:txBody>
      </p:sp>
      <p:sp>
        <p:nvSpPr>
          <p:cNvPr id="7" name="Rounded Rectangular Callout 6"/>
          <p:cNvSpPr/>
          <p:nvPr/>
        </p:nvSpPr>
        <p:spPr>
          <a:xfrm>
            <a:off x="107380" y="1700760"/>
            <a:ext cx="4176579" cy="3024420"/>
          </a:xfrm>
          <a:prstGeom prst="wedgeRoundRectCallout">
            <a:avLst>
              <a:gd name="adj1" fmla="val 14634"/>
              <a:gd name="adj2" fmla="val 6313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GB" sz="2000" i="1" dirty="0" smtClean="0">
                <a:solidFill>
                  <a:schemeClr val="accent1">
                    <a:lumMod val="50000"/>
                  </a:schemeClr>
                </a:solidFill>
                <a:latin typeface="+mj-lt"/>
              </a:rPr>
              <a:t>‘When I come into my work email this is when I have to do most of it.  And this is just annoying and a waste of time.  I just have to go through and delete 34 emails. Most of it is just junk, kind of annoying, most of the time but there you go.’</a:t>
            </a:r>
            <a:r>
              <a:rPr lang="en-GB" sz="2000" dirty="0">
                <a:solidFill>
                  <a:schemeClr val="accent1">
                    <a:lumMod val="50000"/>
                  </a:schemeClr>
                </a:solidFill>
                <a:latin typeface="+mj-lt"/>
              </a:rPr>
              <a:t> </a:t>
            </a:r>
            <a:r>
              <a:rPr lang="en-GB" sz="2000" dirty="0" smtClean="0">
                <a:solidFill>
                  <a:schemeClr val="accent1">
                    <a:lumMod val="50000"/>
                  </a:schemeClr>
                </a:solidFill>
                <a:latin typeface="+mj-lt"/>
              </a:rPr>
              <a:t>Jane</a:t>
            </a:r>
            <a:endParaRPr lang="en-GB" sz="2000" dirty="0">
              <a:solidFill>
                <a:schemeClr val="accent1">
                  <a:lumMod val="50000"/>
                </a:schemeClr>
              </a:solidFill>
              <a:latin typeface="+mj-lt"/>
            </a:endParaRPr>
          </a:p>
        </p:txBody>
      </p:sp>
      <p:sp>
        <p:nvSpPr>
          <p:cNvPr id="8" name="Rounded Rectangular Callout 7"/>
          <p:cNvSpPr/>
          <p:nvPr/>
        </p:nvSpPr>
        <p:spPr>
          <a:xfrm>
            <a:off x="4427980" y="1637810"/>
            <a:ext cx="4536630" cy="3231390"/>
          </a:xfrm>
          <a:prstGeom prst="wedgeRoundRectCallout">
            <a:avLst>
              <a:gd name="adj1" fmla="val -15464"/>
              <a:gd name="adj2" fmla="val 5913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smtClean="0">
                <a:solidFill>
                  <a:schemeClr val="accent1">
                    <a:lumMod val="50000"/>
                  </a:schemeClr>
                </a:solidFill>
                <a:latin typeface="+mj-lt"/>
              </a:rPr>
              <a:t>‘as soon as I got into the Eurostar, I got my laptop out and just kind of juggled between work, emails, sorting out files on my desktop, cleaning up a bit on my desktop, clearing my bins, my folders, rearranging things and I came up with about twenty-five different sort of ideas and little business ideas I could do also for coaching business’ </a:t>
            </a:r>
            <a:r>
              <a:rPr lang="en-GB" sz="2000" i="1" dirty="0" smtClean="0">
                <a:solidFill>
                  <a:schemeClr val="accent1">
                    <a:lumMod val="50000"/>
                  </a:schemeClr>
                </a:solidFill>
                <a:latin typeface="+mj-lt"/>
              </a:rPr>
              <a:t> </a:t>
            </a:r>
            <a:r>
              <a:rPr lang="en-GB" sz="1600" dirty="0" smtClean="0">
                <a:solidFill>
                  <a:schemeClr val="accent1">
                    <a:lumMod val="50000"/>
                  </a:schemeClr>
                </a:solidFill>
                <a:latin typeface="+mj-lt"/>
              </a:rPr>
              <a:t>Mark</a:t>
            </a:r>
            <a:endParaRPr lang="en-GB" sz="1600" i="1" dirty="0" smtClean="0">
              <a:solidFill>
                <a:schemeClr val="accent1">
                  <a:lumMod val="50000"/>
                </a:schemeClr>
              </a:solidFill>
              <a:latin typeface="+mj-lt"/>
            </a:endParaRPr>
          </a:p>
        </p:txBody>
      </p:sp>
      <p:pic>
        <p:nvPicPr>
          <p:cNvPr id="2" name="Picture 1" descr="delete-recycle-bi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110" y="4941210"/>
            <a:ext cx="3779890" cy="1916790"/>
          </a:xfrm>
          <a:prstGeom prst="rect">
            <a:avLst/>
          </a:prstGeom>
        </p:spPr>
      </p:pic>
      <p:pic>
        <p:nvPicPr>
          <p:cNvPr id="3" name="Picture 2" descr="emai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41210"/>
            <a:ext cx="3895620" cy="1904781"/>
          </a:xfrm>
          <a:prstGeom prst="rect">
            <a:avLst/>
          </a:prstGeom>
        </p:spPr>
      </p:pic>
    </p:spTree>
    <p:extLst>
      <p:ext uri="{BB962C8B-B14F-4D97-AF65-F5344CB8AC3E}">
        <p14:creationId xmlns:p14="http://schemas.microsoft.com/office/powerpoint/2010/main" val="325522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836640"/>
            <a:ext cx="8391443" cy="1080150"/>
          </a:xfrm>
        </p:spPr>
        <p:txBody>
          <a:bodyPr>
            <a:normAutofit fontScale="90000"/>
          </a:bodyPr>
          <a:lstStyle/>
          <a:p>
            <a:pPr algn="l"/>
            <a:r>
              <a:rPr lang="en-GB" dirty="0" smtClean="0">
                <a:solidFill>
                  <a:schemeClr val="tx2"/>
                </a:solidFill>
              </a:rPr>
              <a:t/>
            </a:r>
            <a:br>
              <a:rPr lang="en-GB" dirty="0" smtClean="0">
                <a:solidFill>
                  <a:schemeClr val="tx2"/>
                </a:solidFill>
              </a:rPr>
            </a:br>
            <a:r>
              <a:rPr lang="en-GB" dirty="0" err="1" smtClean="0">
                <a:solidFill>
                  <a:schemeClr val="tx2"/>
                </a:solidFill>
              </a:rPr>
              <a:t>Digi</a:t>
            </a:r>
            <a:r>
              <a:rPr lang="en-GB" dirty="0" smtClean="0">
                <a:solidFill>
                  <a:schemeClr val="tx2"/>
                </a:solidFill>
              </a:rPr>
              <a:t>-housekeeping: Managing expectations</a:t>
            </a:r>
            <a:endParaRPr lang="en-GB" dirty="0">
              <a:solidFill>
                <a:schemeClr val="tx2"/>
              </a:solidFill>
            </a:endParaRPr>
          </a:p>
        </p:txBody>
      </p:sp>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58" r="5258"/>
          <a:stretch/>
        </p:blipFill>
        <p:spPr bwMode="auto">
          <a:xfrm>
            <a:off x="-36640" y="5190385"/>
            <a:ext cx="2016280" cy="169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ular Callout 17"/>
          <p:cNvSpPr/>
          <p:nvPr/>
        </p:nvSpPr>
        <p:spPr>
          <a:xfrm>
            <a:off x="971500" y="1916790"/>
            <a:ext cx="3960550" cy="3168440"/>
          </a:xfrm>
          <a:prstGeom prst="wedgeRoundRectCallout">
            <a:avLst>
              <a:gd name="adj1" fmla="val -40929"/>
              <a:gd name="adj2" fmla="val 5563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000" i="1" dirty="0" smtClean="0">
                <a:solidFill>
                  <a:schemeClr val="bg2">
                    <a:lumMod val="75000"/>
                  </a:schemeClr>
                </a:solidFill>
                <a:latin typeface="+mj-lt"/>
              </a:rPr>
              <a:t>“I </a:t>
            </a:r>
            <a:r>
              <a:rPr lang="en-US" sz="2000" i="1" dirty="0">
                <a:solidFill>
                  <a:schemeClr val="bg2">
                    <a:lumMod val="75000"/>
                  </a:schemeClr>
                </a:solidFill>
                <a:latin typeface="+mj-lt"/>
              </a:rPr>
              <a:t>won’t be doing that, because I’ll still be checking the emails, the impression I’ve tried to create, is that I would not respond to them… Because people expect you to respond instantly. And that’s my own fault, because I do, a lot of the time</a:t>
            </a:r>
            <a:r>
              <a:rPr lang="en-US" sz="2000" i="1" dirty="0" smtClean="0">
                <a:solidFill>
                  <a:schemeClr val="bg2">
                    <a:lumMod val="75000"/>
                  </a:schemeClr>
                </a:solidFill>
                <a:latin typeface="+mj-lt"/>
              </a:rPr>
              <a:t>.”</a:t>
            </a:r>
          </a:p>
          <a:p>
            <a:pPr>
              <a:lnSpc>
                <a:spcPts val="600"/>
              </a:lnSpc>
            </a:pPr>
            <a:endParaRPr lang="en-US" sz="2000" dirty="0" smtClean="0">
              <a:solidFill>
                <a:schemeClr val="bg2">
                  <a:lumMod val="75000"/>
                </a:schemeClr>
              </a:solidFill>
              <a:latin typeface="+mj-lt"/>
            </a:endParaRPr>
          </a:p>
          <a:p>
            <a:pPr marL="174625"/>
            <a:r>
              <a:rPr lang="en-US" sz="1400" dirty="0" smtClean="0">
                <a:solidFill>
                  <a:schemeClr val="bg2">
                    <a:lumMod val="75000"/>
                  </a:schemeClr>
                </a:solidFill>
                <a:latin typeface="+mj-lt"/>
              </a:rPr>
              <a:t>Rachel</a:t>
            </a:r>
            <a:endParaRPr lang="en-US" sz="1400" dirty="0">
              <a:solidFill>
                <a:schemeClr val="bg2">
                  <a:lumMod val="75000"/>
                </a:schemeClr>
              </a:solidFill>
              <a:latin typeface="+mj-lt"/>
            </a:endParaRPr>
          </a:p>
        </p:txBody>
      </p:sp>
      <p:sp>
        <p:nvSpPr>
          <p:cNvPr id="19" name="Rounded Rectangular Callout 18"/>
          <p:cNvSpPr/>
          <p:nvPr/>
        </p:nvSpPr>
        <p:spPr>
          <a:xfrm>
            <a:off x="5076070" y="1700760"/>
            <a:ext cx="3960550" cy="3312460"/>
          </a:xfrm>
          <a:prstGeom prst="wedgeRoundRectCallout">
            <a:avLst>
              <a:gd name="adj1" fmla="val -4957"/>
              <a:gd name="adj2" fmla="val 60179"/>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i="1" dirty="0" smtClean="0">
              <a:solidFill>
                <a:schemeClr val="accent1">
                  <a:lumMod val="50000"/>
                </a:schemeClr>
              </a:solidFill>
              <a:latin typeface="+mj-lt"/>
            </a:endParaRPr>
          </a:p>
          <a:p>
            <a:r>
              <a:rPr lang="en-GB" i="1" dirty="0" smtClean="0">
                <a:solidFill>
                  <a:schemeClr val="accent1">
                    <a:lumMod val="50000"/>
                  </a:schemeClr>
                </a:solidFill>
                <a:latin typeface="+mj-lt"/>
              </a:rPr>
              <a:t>“</a:t>
            </a:r>
            <a:r>
              <a:rPr lang="en-GB" i="1" dirty="0" smtClean="0">
                <a:solidFill>
                  <a:schemeClr val="accent1">
                    <a:lumMod val="50000"/>
                  </a:schemeClr>
                </a:solidFill>
                <a:latin typeface="+mj-lt"/>
              </a:rPr>
              <a:t>when I'm back at home and I'm thinking: ‘oh, now I've got to rush and I've got to finish things, because I need to go to school’. And then when I come back, and I think, now I want to spend time on my son, but I've still got emails coming through, and I need to check my emails; or I need to respond to texts, and I feel I need to do that because everyone else is still working.”</a:t>
            </a:r>
            <a:r>
              <a:rPr lang="en-GB" dirty="0" smtClean="0">
                <a:solidFill>
                  <a:schemeClr val="accent1">
                    <a:lumMod val="50000"/>
                  </a:schemeClr>
                </a:solidFill>
                <a:latin typeface="+mj-lt"/>
              </a:rPr>
              <a:t> </a:t>
            </a:r>
            <a:endParaRPr lang="en-GB" sz="1600" dirty="0">
              <a:solidFill>
                <a:schemeClr val="accent1">
                  <a:lumMod val="50000"/>
                </a:schemeClr>
              </a:solidFill>
              <a:latin typeface="+mj-lt"/>
            </a:endParaRPr>
          </a:p>
          <a:p>
            <a:r>
              <a:rPr lang="en-GB" sz="1600" dirty="0" smtClean="0">
                <a:solidFill>
                  <a:schemeClr val="accent1">
                    <a:lumMod val="50000"/>
                  </a:schemeClr>
                </a:solidFill>
                <a:latin typeface="+mj-lt"/>
              </a:rPr>
              <a:t>Fiona</a:t>
            </a:r>
          </a:p>
          <a:p>
            <a:endParaRPr lang="en-GB" dirty="0" smtClean="0"/>
          </a:p>
        </p:txBody>
      </p:sp>
      <p:pic>
        <p:nvPicPr>
          <p:cNvPr id="37892" name="Picture 4" descr="http://filipinotimes.ae/wp-content/uploads/2014/07/photodune-3488734-mobile-phone-text-message-or-email-s.jpg"/>
          <p:cNvPicPr>
            <a:picLocks noChangeAspect="1" noChangeArrowheads="1"/>
          </p:cNvPicPr>
          <p:nvPr/>
        </p:nvPicPr>
        <p:blipFill>
          <a:blip r:embed="rId4" cstate="print"/>
          <a:srcRect/>
          <a:stretch>
            <a:fillRect/>
          </a:stretch>
        </p:blipFill>
        <p:spPr bwMode="auto">
          <a:xfrm>
            <a:off x="3658812" y="5229250"/>
            <a:ext cx="5228573" cy="1628750"/>
          </a:xfrm>
          <a:prstGeom prst="rect">
            <a:avLst/>
          </a:prstGeom>
          <a:noFill/>
        </p:spPr>
      </p:pic>
    </p:spTree>
    <p:extLst>
      <p:ext uri="{BB962C8B-B14F-4D97-AF65-F5344CB8AC3E}">
        <p14:creationId xmlns:p14="http://schemas.microsoft.com/office/powerpoint/2010/main" val="1034345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620610"/>
            <a:ext cx="7272808" cy="1080150"/>
          </a:xfrm>
        </p:spPr>
        <p:txBody>
          <a:bodyPr>
            <a:normAutofit fontScale="90000"/>
          </a:bodyPr>
          <a:lstStyle/>
          <a:p>
            <a:pPr algn="l"/>
            <a:r>
              <a:rPr lang="en-GB" dirty="0" err="1" smtClean="0">
                <a:solidFill>
                  <a:schemeClr val="tx2"/>
                </a:solidFill>
                <a:effectLst>
                  <a:outerShdw blurRad="38100" dist="38100" dir="2700000" algn="tl">
                    <a:srgbClr val="000000">
                      <a:alpha val="43137"/>
                    </a:srgbClr>
                  </a:outerShdw>
                </a:effectLst>
              </a:rPr>
              <a:t>Digi</a:t>
            </a:r>
            <a:r>
              <a:rPr lang="en-GB" dirty="0" smtClean="0">
                <a:solidFill>
                  <a:schemeClr val="tx2"/>
                </a:solidFill>
                <a:effectLst>
                  <a:outerShdw blurRad="38100" dist="38100" dir="2700000" algn="tl">
                    <a:srgbClr val="000000">
                      <a:alpha val="43137"/>
                    </a:srgbClr>
                  </a:outerShdw>
                </a:effectLst>
              </a:rPr>
              <a:t>-housekeeping</a:t>
            </a:r>
            <a:r>
              <a:rPr lang="en-GB" dirty="0" smtClean="0">
                <a:solidFill>
                  <a:schemeClr val="tx2"/>
                </a:solidFill>
              </a:rPr>
              <a:t>: Supporting online presence</a:t>
            </a:r>
            <a:endParaRPr lang="en-GB" dirty="0">
              <a:solidFill>
                <a:schemeClr val="tx2"/>
              </a:solidFill>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4" y="4797190"/>
            <a:ext cx="2093866" cy="20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a:xfrm>
            <a:off x="4067930" y="2204830"/>
            <a:ext cx="4536630" cy="4104570"/>
          </a:xfrm>
          <a:prstGeom prst="wedgeRoundRectCallout">
            <a:avLst>
              <a:gd name="adj1" fmla="val -101956"/>
              <a:gd name="adj2" fmla="val 3174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GB" sz="2400" i="1" dirty="0" smtClean="0">
                <a:solidFill>
                  <a:schemeClr val="bg2">
                    <a:lumMod val="75000"/>
                  </a:schemeClr>
                </a:solidFill>
                <a:latin typeface="+mj-lt"/>
              </a:rPr>
              <a:t>“</a:t>
            </a:r>
            <a:r>
              <a:rPr lang="en-GB" sz="2000" i="1" dirty="0" smtClean="0">
                <a:solidFill>
                  <a:schemeClr val="bg2">
                    <a:lumMod val="75000"/>
                  </a:schemeClr>
                </a:solidFill>
                <a:latin typeface="+mj-lt"/>
              </a:rPr>
              <a:t>Some .. SEs .. use </a:t>
            </a:r>
            <a:r>
              <a:rPr lang="en-GB" sz="2000" i="1" dirty="0">
                <a:solidFill>
                  <a:schemeClr val="bg2">
                    <a:lumMod val="75000"/>
                  </a:schemeClr>
                </a:solidFill>
                <a:latin typeface="+mj-lt"/>
              </a:rPr>
              <a:t>social media quite a lot </a:t>
            </a:r>
            <a:r>
              <a:rPr lang="en-GB" sz="2000" i="1" dirty="0" smtClean="0">
                <a:solidFill>
                  <a:schemeClr val="bg2">
                    <a:lumMod val="75000"/>
                  </a:schemeClr>
                </a:solidFill>
                <a:latin typeface="+mj-lt"/>
              </a:rPr>
              <a:t>.. promoting </a:t>
            </a:r>
            <a:r>
              <a:rPr lang="en-GB" sz="2000" i="1" dirty="0">
                <a:solidFill>
                  <a:schemeClr val="bg2">
                    <a:lumMod val="75000"/>
                  </a:schemeClr>
                </a:solidFill>
                <a:latin typeface="+mj-lt"/>
              </a:rPr>
              <a:t>themselves on it…. [I’m] quite limited in terms of what I can actually do [because of family] .. When you spend time looking at those things … it gives me some anxiety because I’m looking at it and saying ‘wow he’s doing that and that’s interesting’ … why am I not doing that</a:t>
            </a:r>
            <a:r>
              <a:rPr lang="en-GB" sz="2000" i="1" dirty="0" smtClean="0">
                <a:solidFill>
                  <a:schemeClr val="bg2">
                    <a:lumMod val="75000"/>
                  </a:schemeClr>
                </a:solidFill>
                <a:latin typeface="+mj-lt"/>
              </a:rPr>
              <a:t>?”</a:t>
            </a:r>
          </a:p>
          <a:p>
            <a:pPr marL="174625"/>
            <a:endParaRPr lang="en-GB" dirty="0" smtClean="0">
              <a:solidFill>
                <a:schemeClr val="bg2">
                  <a:lumMod val="75000"/>
                </a:schemeClr>
              </a:solidFill>
              <a:latin typeface="+mj-lt"/>
            </a:endParaRPr>
          </a:p>
          <a:p>
            <a:pPr marL="174625"/>
            <a:r>
              <a:rPr lang="en-GB" dirty="0" smtClean="0">
                <a:solidFill>
                  <a:schemeClr val="bg2">
                    <a:lumMod val="75000"/>
                  </a:schemeClr>
                </a:solidFill>
                <a:latin typeface="+mj-lt"/>
              </a:rPr>
              <a:t>David</a:t>
            </a:r>
            <a:endParaRPr lang="en-GB" dirty="0">
              <a:solidFill>
                <a:schemeClr val="bg2">
                  <a:lumMod val="75000"/>
                </a:schemeClr>
              </a:solidFill>
              <a:latin typeface="+mj-lt"/>
            </a:endParaRPr>
          </a:p>
        </p:txBody>
      </p:sp>
      <p:sp>
        <p:nvSpPr>
          <p:cNvPr id="6" name="Rounded Rectangular Callout 5"/>
          <p:cNvSpPr/>
          <p:nvPr/>
        </p:nvSpPr>
        <p:spPr>
          <a:xfrm>
            <a:off x="323410" y="1844780"/>
            <a:ext cx="3672510" cy="2880400"/>
          </a:xfrm>
          <a:prstGeom prst="wedgeRoundRectCallout">
            <a:avLst>
              <a:gd name="adj1" fmla="val -28321"/>
              <a:gd name="adj2" fmla="val 5896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smtClean="0">
                <a:solidFill>
                  <a:schemeClr val="accent1">
                    <a:lumMod val="50000"/>
                  </a:schemeClr>
                </a:solidFill>
                <a:latin typeface="+mj-lt"/>
              </a:rPr>
              <a:t>“I use FB for myself personally and also for [my social enterprise].  It’s just a way of updating people as to what [the SE] is doing.  To make sure that they know that we’re constantly doing things, and to keep the profile raised” </a:t>
            </a:r>
            <a:endParaRPr lang="en-GB" sz="2000" dirty="0">
              <a:solidFill>
                <a:schemeClr val="accent1">
                  <a:lumMod val="50000"/>
                </a:schemeClr>
              </a:solidFill>
              <a:latin typeface="+mj-lt"/>
            </a:endParaRPr>
          </a:p>
          <a:p>
            <a:r>
              <a:rPr lang="en-GB" sz="1600" dirty="0" smtClean="0">
                <a:solidFill>
                  <a:schemeClr val="accent1">
                    <a:lumMod val="50000"/>
                  </a:schemeClr>
                </a:solidFill>
                <a:latin typeface="+mj-lt"/>
              </a:rPr>
              <a:t>Rachel</a:t>
            </a:r>
            <a:endParaRPr lang="en-GB" sz="1600" dirty="0" smtClean="0">
              <a:solidFill>
                <a:schemeClr val="accent1">
                  <a:lumMod val="50000"/>
                </a:schemeClr>
              </a:solidFill>
              <a:latin typeface="+mj-lt"/>
            </a:endParaRPr>
          </a:p>
        </p:txBody>
      </p:sp>
    </p:spTree>
    <p:extLst>
      <p:ext uri="{BB962C8B-B14F-4D97-AF65-F5344CB8AC3E}">
        <p14:creationId xmlns:p14="http://schemas.microsoft.com/office/powerpoint/2010/main" val="3351533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92640"/>
            <a:ext cx="7272808" cy="720080"/>
          </a:xfrm>
        </p:spPr>
        <p:txBody>
          <a:bodyPr>
            <a:normAutofit fontScale="90000"/>
          </a:bodyPr>
          <a:lstStyle/>
          <a:p>
            <a:pPr algn="l"/>
            <a:r>
              <a:rPr lang="en-GB" dirty="0" smtClean="0">
                <a:solidFill>
                  <a:schemeClr val="tx1"/>
                </a:solidFill>
              </a:rPr>
              <a:t>Digital Brain Switch</a:t>
            </a:r>
            <a:endParaRPr lang="en-GB" dirty="0">
              <a:solidFill>
                <a:schemeClr val="tx1"/>
              </a:solidFill>
            </a:endParaRPr>
          </a:p>
        </p:txBody>
      </p:sp>
      <p:sp>
        <p:nvSpPr>
          <p:cNvPr id="10" name="TextBox 9"/>
          <p:cNvSpPr txBox="1"/>
          <p:nvPr/>
        </p:nvSpPr>
        <p:spPr>
          <a:xfrm>
            <a:off x="395420" y="1700760"/>
            <a:ext cx="8497180" cy="1318181"/>
          </a:xfrm>
          <a:prstGeom prst="rect">
            <a:avLst/>
          </a:prstGeom>
          <a:noFill/>
        </p:spPr>
        <p:txBody>
          <a:bodyPr wrap="square" rtlCol="0">
            <a:spAutoFit/>
          </a:bodyPr>
          <a:lstStyle/>
          <a:p>
            <a:pPr>
              <a:lnSpc>
                <a:spcPct val="150000"/>
              </a:lnSpc>
            </a:pPr>
            <a:r>
              <a:rPr lang="en-US" sz="2800" b="1" i="1" dirty="0" smtClean="0">
                <a:solidFill>
                  <a:schemeClr val="tx2"/>
                </a:solidFill>
                <a:latin typeface="+mj-lt"/>
              </a:rPr>
              <a:t>How </a:t>
            </a:r>
            <a:r>
              <a:rPr lang="en-US" sz="2800" b="1" i="1" dirty="0">
                <a:solidFill>
                  <a:schemeClr val="tx2"/>
                </a:solidFill>
                <a:latin typeface="+mj-lt"/>
              </a:rPr>
              <a:t>do digital </a:t>
            </a:r>
            <a:r>
              <a:rPr lang="en-US" sz="2800" b="1" i="1" dirty="0" smtClean="0">
                <a:solidFill>
                  <a:schemeClr val="tx2"/>
                </a:solidFill>
                <a:latin typeface="+mj-lt"/>
              </a:rPr>
              <a:t>technologies affect </a:t>
            </a:r>
            <a:r>
              <a:rPr lang="en-US" sz="2800" b="1" i="1" dirty="0">
                <a:solidFill>
                  <a:schemeClr val="tx2"/>
                </a:solidFill>
                <a:latin typeface="+mj-lt"/>
              </a:rPr>
              <a:t>our ability </a:t>
            </a:r>
            <a:r>
              <a:rPr lang="en-US" sz="2800" b="1" i="1" dirty="0" smtClean="0">
                <a:solidFill>
                  <a:schemeClr val="tx2"/>
                </a:solidFill>
                <a:latin typeface="+mj-lt"/>
              </a:rPr>
              <a:t>to </a:t>
            </a:r>
            <a:r>
              <a:rPr lang="en-US" sz="2800" b="1" i="1" dirty="0" smtClean="0">
                <a:solidFill>
                  <a:schemeClr val="tx2"/>
                </a:solidFill>
                <a:latin typeface="+mj-lt"/>
              </a:rPr>
              <a:t>manage rapid transitions across </a:t>
            </a:r>
            <a:r>
              <a:rPr lang="en-US" sz="2800" b="1" i="1" dirty="0">
                <a:solidFill>
                  <a:schemeClr val="tx2"/>
                </a:solidFill>
                <a:latin typeface="+mj-lt"/>
              </a:rPr>
              <a:t>work life boundaries? </a:t>
            </a:r>
            <a:endParaRPr lang="en-US" sz="2800" b="1" i="1" dirty="0" smtClean="0">
              <a:solidFill>
                <a:schemeClr val="tx2"/>
              </a:solidFill>
              <a:latin typeface="+mj-lt"/>
            </a:endParaRPr>
          </a:p>
        </p:txBody>
      </p:sp>
      <p:sp>
        <p:nvSpPr>
          <p:cNvPr id="5" name="TextBox 4"/>
          <p:cNvSpPr txBox="1"/>
          <p:nvPr/>
        </p:nvSpPr>
        <p:spPr>
          <a:xfrm>
            <a:off x="539440" y="3645030"/>
            <a:ext cx="8569190" cy="2862322"/>
          </a:xfrm>
          <a:prstGeom prst="rect">
            <a:avLst/>
          </a:prstGeom>
          <a:noFill/>
        </p:spPr>
        <p:txBody>
          <a:bodyPr wrap="square" rtlCol="0">
            <a:spAutoFit/>
          </a:bodyPr>
          <a:lstStyle/>
          <a:p>
            <a:pPr marL="342900" indent="-342900">
              <a:lnSpc>
                <a:spcPct val="150000"/>
              </a:lnSpc>
              <a:buFont typeface="Arial"/>
              <a:buChar char="•"/>
            </a:pPr>
            <a:r>
              <a:rPr lang="en-US" sz="2400" dirty="0" smtClean="0">
                <a:solidFill>
                  <a:schemeClr val="tx2"/>
                </a:solidFill>
                <a:latin typeface="+mj-lt"/>
              </a:rPr>
              <a:t>Three groups of participants: social entrepreneurs (SEs), office workers and students. </a:t>
            </a:r>
          </a:p>
          <a:p>
            <a:pPr marL="342900" indent="-342900">
              <a:lnSpc>
                <a:spcPct val="150000"/>
              </a:lnSpc>
              <a:buFont typeface="Arial"/>
              <a:buChar char="•"/>
            </a:pPr>
            <a:r>
              <a:rPr lang="en-US" sz="2400" dirty="0" smtClean="0">
                <a:solidFill>
                  <a:schemeClr val="tx2"/>
                </a:solidFill>
                <a:latin typeface="+mj-lt"/>
              </a:rPr>
              <a:t>Findings based on all three </a:t>
            </a:r>
            <a:r>
              <a:rPr lang="en-US" sz="2400" dirty="0" smtClean="0">
                <a:solidFill>
                  <a:schemeClr val="tx2"/>
                </a:solidFill>
                <a:latin typeface="+mj-lt"/>
              </a:rPr>
              <a:t>groups.</a:t>
            </a:r>
            <a:endParaRPr lang="en-US" sz="2400" dirty="0" smtClean="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Illustrations in this talk from the Social Entrepreneur data </a:t>
            </a:r>
            <a:r>
              <a:rPr lang="en-US" sz="2400" dirty="0" smtClean="0">
                <a:solidFill>
                  <a:schemeClr val="tx2"/>
                </a:solidFill>
                <a:latin typeface="+mj-lt"/>
              </a:rPr>
              <a:t>specifically.</a:t>
            </a:r>
            <a:endParaRPr lang="en-US" sz="2400" dirty="0">
              <a:solidFill>
                <a:schemeClr val="tx2"/>
              </a:solidFill>
              <a:latin typeface="+mj-lt"/>
            </a:endParaRPr>
          </a:p>
        </p:txBody>
      </p:sp>
    </p:spTree>
    <p:extLst>
      <p:ext uri="{BB962C8B-B14F-4D97-AF65-F5344CB8AC3E}">
        <p14:creationId xmlns:p14="http://schemas.microsoft.com/office/powerpoint/2010/main" val="981836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90" y="338304"/>
            <a:ext cx="7772400" cy="1362456"/>
          </a:xfrm>
        </p:spPr>
        <p:txBody>
          <a:bodyPr/>
          <a:lstStyle/>
          <a:p>
            <a:r>
              <a:rPr lang="en-GB" sz="4400" dirty="0" smtClean="0">
                <a:solidFill>
                  <a:schemeClr val="tx1"/>
                </a:solidFill>
              </a:rPr>
              <a:t>If being a SE is your life where are the boundaries online?</a:t>
            </a:r>
            <a:endParaRPr lang="en-GB" sz="4400" dirty="0">
              <a:solidFill>
                <a:schemeClr val="tx1"/>
              </a:solidFill>
            </a:endParaRPr>
          </a:p>
        </p:txBody>
      </p:sp>
      <p:sp>
        <p:nvSpPr>
          <p:cNvPr id="4" name="Rounded Rectangular Callout 3"/>
          <p:cNvSpPr/>
          <p:nvPr/>
        </p:nvSpPr>
        <p:spPr>
          <a:xfrm>
            <a:off x="4355970" y="3573020"/>
            <a:ext cx="4564059" cy="2952410"/>
          </a:xfrm>
          <a:prstGeom prst="wedgeRoundRectCallout">
            <a:avLst>
              <a:gd name="adj1" fmla="val -47296"/>
              <a:gd name="adj2" fmla="val 6020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2"/>
                </a:solidFill>
                <a:latin typeface="+mj-lt"/>
              </a:rPr>
              <a:t>I </a:t>
            </a:r>
            <a:r>
              <a:rPr lang="en-GB" sz="1600" dirty="0">
                <a:solidFill>
                  <a:schemeClr val="bg2"/>
                </a:solidFill>
                <a:latin typeface="+mj-lt"/>
              </a:rPr>
              <a:t>created a fake FB profile and I tried to separate [life and work].  But I’ve actually abandoned that… I am me.  And so on FB I have my face there.  And I protect my FB profile, I don’t show every behaviour to the public world, I don’t show my friends.  If I’m to kind of try to manage the privacy of it</a:t>
            </a:r>
            <a:r>
              <a:rPr lang="en-GB" sz="1600" dirty="0" smtClean="0">
                <a:solidFill>
                  <a:schemeClr val="bg2"/>
                </a:solidFill>
                <a:latin typeface="+mj-lt"/>
              </a:rPr>
              <a:t>.</a:t>
            </a:r>
          </a:p>
          <a:p>
            <a:r>
              <a:rPr lang="en-GB" sz="1600" dirty="0" smtClean="0">
                <a:solidFill>
                  <a:schemeClr val="bg2"/>
                </a:solidFill>
                <a:latin typeface="+mj-lt"/>
              </a:rPr>
              <a:t>  </a:t>
            </a:r>
            <a:endParaRPr lang="en-US" sz="1400" dirty="0" smtClean="0">
              <a:solidFill>
                <a:schemeClr val="bg2">
                  <a:lumMod val="75000"/>
                </a:schemeClr>
              </a:solidFill>
              <a:latin typeface="+mj-lt"/>
            </a:endParaRPr>
          </a:p>
          <a:p>
            <a:r>
              <a:rPr lang="en-US" sz="1400" dirty="0" smtClean="0">
                <a:solidFill>
                  <a:schemeClr val="bg2">
                    <a:lumMod val="75000"/>
                  </a:schemeClr>
                </a:solidFill>
                <a:latin typeface="+mj-lt"/>
              </a:rPr>
              <a:t> </a:t>
            </a:r>
            <a:r>
              <a:rPr lang="en-US" sz="1400" dirty="0" err="1" smtClean="0">
                <a:solidFill>
                  <a:schemeClr val="bg2">
                    <a:lumMod val="75000"/>
                  </a:schemeClr>
                </a:solidFill>
                <a:latin typeface="+mj-lt"/>
              </a:rPr>
              <a:t>Jez</a:t>
            </a:r>
            <a:endParaRPr lang="en-US" sz="1400" dirty="0">
              <a:solidFill>
                <a:schemeClr val="bg2">
                  <a:lumMod val="75000"/>
                </a:schemeClr>
              </a:solidFill>
              <a:latin typeface="+mj-lt"/>
            </a:endParaRPr>
          </a:p>
        </p:txBody>
      </p:sp>
      <p:sp>
        <p:nvSpPr>
          <p:cNvPr id="6" name="Rounded Rectangular Callout 5"/>
          <p:cNvSpPr/>
          <p:nvPr/>
        </p:nvSpPr>
        <p:spPr>
          <a:xfrm>
            <a:off x="4644010" y="1700760"/>
            <a:ext cx="3797318" cy="1800250"/>
          </a:xfrm>
          <a:prstGeom prst="wedgeRoundRectCallout">
            <a:avLst>
              <a:gd name="adj1" fmla="val 67364"/>
              <a:gd name="adj2" fmla="val 6295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lumMod val="75000"/>
                  </a:schemeClr>
                </a:solidFill>
                <a:latin typeface="+mj-lt"/>
              </a:rPr>
              <a:t>“</a:t>
            </a:r>
            <a:r>
              <a:rPr lang="en-GB" sz="1400" dirty="0">
                <a:solidFill>
                  <a:schemeClr val="bg2">
                    <a:lumMod val="75000"/>
                  </a:schemeClr>
                </a:solidFill>
                <a:latin typeface="+mj-lt"/>
              </a:rPr>
              <a:t>Twitter is all about how clever you are in a public forum and I’ve realised how private I am about my use of technology and sharing</a:t>
            </a:r>
            <a:r>
              <a:rPr lang="en-GB" sz="1400" dirty="0" smtClean="0">
                <a:solidFill>
                  <a:schemeClr val="bg2">
                    <a:lumMod val="75000"/>
                  </a:schemeClr>
                </a:solidFill>
                <a:latin typeface="+mj-lt"/>
              </a:rPr>
              <a:t>... It’s </a:t>
            </a:r>
            <a:r>
              <a:rPr lang="en-GB" sz="1400" dirty="0">
                <a:solidFill>
                  <a:schemeClr val="bg2">
                    <a:lumMod val="75000"/>
                  </a:schemeClr>
                </a:solidFill>
                <a:latin typeface="+mj-lt"/>
              </a:rPr>
              <a:t>a terrible pressure to use it all the time to say ‘look at me, look how clever I am’ </a:t>
            </a:r>
            <a:r>
              <a:rPr lang="en-US" sz="1400" dirty="0" smtClean="0">
                <a:solidFill>
                  <a:schemeClr val="bg2">
                    <a:lumMod val="75000"/>
                  </a:schemeClr>
                </a:solidFill>
                <a:latin typeface="+mj-lt"/>
              </a:rPr>
              <a:t>” </a:t>
            </a:r>
          </a:p>
          <a:p>
            <a:endParaRPr lang="en-US" sz="1400" dirty="0" smtClean="0">
              <a:solidFill>
                <a:schemeClr val="bg2">
                  <a:lumMod val="75000"/>
                </a:schemeClr>
              </a:solidFill>
              <a:latin typeface="+mj-lt"/>
            </a:endParaRPr>
          </a:p>
          <a:p>
            <a:r>
              <a:rPr lang="en-US" sz="1400" dirty="0" smtClean="0">
                <a:solidFill>
                  <a:schemeClr val="bg2">
                    <a:lumMod val="75000"/>
                  </a:schemeClr>
                </a:solidFill>
                <a:latin typeface="+mj-lt"/>
              </a:rPr>
              <a:t>Cressida</a:t>
            </a:r>
            <a:endParaRPr lang="en-US" sz="1400" dirty="0">
              <a:solidFill>
                <a:schemeClr val="bg2">
                  <a:lumMod val="75000"/>
                </a:schemeClr>
              </a:solidFill>
              <a:latin typeface="+mj-lt"/>
            </a:endParaRPr>
          </a:p>
        </p:txBody>
      </p:sp>
      <p:sp>
        <p:nvSpPr>
          <p:cNvPr id="7" name="Rounded Rectangular Callout 6"/>
          <p:cNvSpPr/>
          <p:nvPr/>
        </p:nvSpPr>
        <p:spPr>
          <a:xfrm>
            <a:off x="178563" y="1916790"/>
            <a:ext cx="3601327" cy="3924545"/>
          </a:xfrm>
          <a:prstGeom prst="wedgeRoundRectCallout">
            <a:avLst>
              <a:gd name="adj1" fmla="val 63156"/>
              <a:gd name="adj2" fmla="val 5129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lumMod val="75000"/>
                  </a:schemeClr>
                </a:solidFill>
                <a:latin typeface="+mj-lt"/>
              </a:rPr>
              <a:t>“</a:t>
            </a:r>
            <a:r>
              <a:rPr lang="en-GB" sz="1400" dirty="0" smtClean="0">
                <a:solidFill>
                  <a:schemeClr val="bg2">
                    <a:lumMod val="75000"/>
                  </a:schemeClr>
                </a:solidFill>
                <a:latin typeface="+mj-lt"/>
              </a:rPr>
              <a:t>… </a:t>
            </a:r>
            <a:r>
              <a:rPr lang="en-GB" sz="1400" dirty="0">
                <a:solidFill>
                  <a:schemeClr val="bg2">
                    <a:lumMod val="75000"/>
                  </a:schemeClr>
                </a:solidFill>
                <a:latin typeface="+mj-lt"/>
              </a:rPr>
              <a:t>one of the members [of the cooperative] left and started a really acrimonious campaign against the other people who were left online </a:t>
            </a:r>
            <a:r>
              <a:rPr lang="en-GB" sz="1400" dirty="0" smtClean="0">
                <a:solidFill>
                  <a:schemeClr val="bg2">
                    <a:lumMod val="75000"/>
                  </a:schemeClr>
                </a:solidFill>
                <a:latin typeface="+mj-lt"/>
              </a:rPr>
              <a:t>…….. </a:t>
            </a:r>
            <a:r>
              <a:rPr lang="en-GB" sz="1400" dirty="0">
                <a:solidFill>
                  <a:schemeClr val="bg2">
                    <a:lumMod val="75000"/>
                  </a:schemeClr>
                </a:solidFill>
                <a:latin typeface="+mj-lt"/>
              </a:rPr>
              <a:t>it made me quite sensitive to the fact that I can post something that [might later be painted] in a bad light … I don’t mind doing it to some extent with work but I don’t like the thought of putting out a lot of personal </a:t>
            </a:r>
            <a:r>
              <a:rPr lang="en-GB" sz="1400" dirty="0" smtClean="0">
                <a:solidFill>
                  <a:schemeClr val="bg2">
                    <a:lumMod val="75000"/>
                  </a:schemeClr>
                </a:solidFill>
                <a:latin typeface="+mj-lt"/>
              </a:rPr>
              <a:t>information.. </a:t>
            </a:r>
            <a:r>
              <a:rPr lang="en-GB" sz="1400" dirty="0">
                <a:solidFill>
                  <a:schemeClr val="bg2">
                    <a:lumMod val="75000"/>
                  </a:schemeClr>
                </a:solidFill>
                <a:latin typeface="+mj-lt"/>
              </a:rPr>
              <a:t>just in case it is used by someone against me at some point in the </a:t>
            </a:r>
            <a:r>
              <a:rPr lang="en-GB" sz="1400" dirty="0" smtClean="0">
                <a:solidFill>
                  <a:schemeClr val="bg2">
                    <a:lumMod val="75000"/>
                  </a:schemeClr>
                </a:solidFill>
                <a:latin typeface="+mj-lt"/>
              </a:rPr>
              <a:t>future</a:t>
            </a:r>
            <a:r>
              <a:rPr lang="en-US" sz="1400" dirty="0" smtClean="0">
                <a:solidFill>
                  <a:schemeClr val="bg2">
                    <a:lumMod val="75000"/>
                  </a:schemeClr>
                </a:solidFill>
                <a:latin typeface="+mj-lt"/>
              </a:rPr>
              <a:t>” </a:t>
            </a:r>
          </a:p>
          <a:p>
            <a:endParaRPr lang="en-US" sz="2000" dirty="0">
              <a:solidFill>
                <a:schemeClr val="bg2">
                  <a:lumMod val="75000"/>
                </a:schemeClr>
              </a:solidFill>
              <a:latin typeface="+mj-lt"/>
            </a:endParaRPr>
          </a:p>
          <a:p>
            <a:r>
              <a:rPr lang="en-US" sz="1400" dirty="0" smtClean="0">
                <a:solidFill>
                  <a:schemeClr val="bg2">
                    <a:lumMod val="75000"/>
                  </a:schemeClr>
                </a:solidFill>
                <a:latin typeface="+mj-lt"/>
              </a:rPr>
              <a:t>David</a:t>
            </a:r>
            <a:endParaRPr lang="en-US" sz="1400" dirty="0">
              <a:solidFill>
                <a:schemeClr val="bg2">
                  <a:lumMod val="75000"/>
                </a:schemeClr>
              </a:solidFill>
              <a:latin typeface="+mj-lt"/>
            </a:endParaRPr>
          </a:p>
        </p:txBody>
      </p:sp>
    </p:spTree>
    <p:extLst>
      <p:ext uri="{BB962C8B-B14F-4D97-AF65-F5344CB8AC3E}">
        <p14:creationId xmlns:p14="http://schemas.microsoft.com/office/powerpoint/2010/main" val="52078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0760" y="404662"/>
            <a:ext cx="9144000" cy="936048"/>
          </a:xfrm>
        </p:spPr>
        <p:txBody>
          <a:bodyPr>
            <a:normAutofit fontScale="90000"/>
          </a:bodyPr>
          <a:lstStyle/>
          <a:p>
            <a:pPr algn="l"/>
            <a:r>
              <a:rPr lang="en-GB" dirty="0" smtClean="0">
                <a:solidFill>
                  <a:schemeClr val="tx2"/>
                </a:solidFill>
                <a:effectLst/>
              </a:rPr>
              <a:t>Summary</a:t>
            </a:r>
            <a:r>
              <a:rPr lang="en-GB" dirty="0" smtClean="0">
                <a:solidFill>
                  <a:schemeClr val="tx2"/>
                </a:solidFill>
              </a:rPr>
              <a:t>: Beyond work &amp; life?</a:t>
            </a:r>
            <a:endParaRPr lang="en-GB" dirty="0">
              <a:solidFill>
                <a:schemeClr val="tx2"/>
              </a:solidFill>
            </a:endParaRPr>
          </a:p>
        </p:txBody>
      </p:sp>
      <p:sp>
        <p:nvSpPr>
          <p:cNvPr id="11" name="Content Placeholder 2"/>
          <p:cNvSpPr txBox="1">
            <a:spLocks/>
          </p:cNvSpPr>
          <p:nvPr/>
        </p:nvSpPr>
        <p:spPr>
          <a:xfrm>
            <a:off x="414289" y="4529830"/>
            <a:ext cx="2789521" cy="18515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latin typeface="+mj-lt"/>
              </a:rPr>
              <a:t>Think </a:t>
            </a:r>
            <a:r>
              <a:rPr lang="en-US" sz="2400" dirty="0">
                <a:latin typeface="+mj-lt"/>
              </a:rPr>
              <a:t>about work life balance as a series of negotiations with both ourselves and others</a:t>
            </a:r>
            <a:endParaRPr lang="en-GB" sz="2400" dirty="0" smtClean="0">
              <a:solidFill>
                <a:schemeClr val="tx2"/>
              </a:solidFill>
              <a:latin typeface="+mj-lt"/>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20" y="1664120"/>
            <a:ext cx="3384470" cy="248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9386" y="1664120"/>
            <a:ext cx="3522223" cy="248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3095" y="3255575"/>
            <a:ext cx="893525" cy="89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890" y="3429000"/>
            <a:ext cx="857151" cy="73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79890" y="4460982"/>
            <a:ext cx="5364110" cy="1200328"/>
          </a:xfrm>
          <a:prstGeom prst="rect">
            <a:avLst/>
          </a:prstGeom>
          <a:noFill/>
        </p:spPr>
        <p:txBody>
          <a:bodyPr wrap="square" rtlCol="0">
            <a:spAutoFit/>
          </a:bodyPr>
          <a:lstStyle/>
          <a:p>
            <a:r>
              <a:rPr lang="en-US" sz="2400" dirty="0" smtClean="0">
                <a:latin typeface="+mj-lt"/>
              </a:rPr>
              <a:t>Are ‘time triage’, ‘working lightly’ </a:t>
            </a:r>
            <a:r>
              <a:rPr lang="en-US" sz="2400" dirty="0">
                <a:latin typeface="+mj-lt"/>
              </a:rPr>
              <a:t>and </a:t>
            </a:r>
            <a:r>
              <a:rPr lang="en-US" sz="2400" dirty="0" smtClean="0">
                <a:latin typeface="+mj-lt"/>
              </a:rPr>
              <a:t>‘working </a:t>
            </a:r>
            <a:r>
              <a:rPr lang="en-US" sz="2400" dirty="0" err="1" smtClean="0">
                <a:latin typeface="+mj-lt"/>
              </a:rPr>
              <a:t>lite</a:t>
            </a:r>
            <a:r>
              <a:rPr lang="en-US" sz="2400" dirty="0" smtClean="0">
                <a:latin typeface="+mj-lt"/>
              </a:rPr>
              <a:t>’ </a:t>
            </a:r>
            <a:r>
              <a:rPr lang="en-US" sz="2400" dirty="0">
                <a:latin typeface="+mj-lt"/>
              </a:rPr>
              <a:t>useful tools for reflection on our work </a:t>
            </a:r>
            <a:r>
              <a:rPr lang="en-US" sz="2400" dirty="0" smtClean="0">
                <a:latin typeface="+mj-lt"/>
              </a:rPr>
              <a:t>practices?</a:t>
            </a:r>
            <a:endParaRPr lang="en-GB" sz="2400" dirty="0">
              <a:latin typeface="+mj-lt"/>
            </a:endParaRPr>
          </a:p>
        </p:txBody>
      </p:sp>
      <p:sp>
        <p:nvSpPr>
          <p:cNvPr id="3" name="TextBox 2"/>
          <p:cNvSpPr txBox="1"/>
          <p:nvPr/>
        </p:nvSpPr>
        <p:spPr>
          <a:xfrm>
            <a:off x="3779890" y="5766443"/>
            <a:ext cx="4843864" cy="830997"/>
          </a:xfrm>
          <a:prstGeom prst="rect">
            <a:avLst/>
          </a:prstGeom>
          <a:noFill/>
        </p:spPr>
        <p:txBody>
          <a:bodyPr wrap="square" rtlCol="0">
            <a:spAutoFit/>
          </a:bodyPr>
          <a:lstStyle/>
          <a:p>
            <a:r>
              <a:rPr lang="en-US" sz="2400" dirty="0" smtClean="0">
                <a:latin typeface="+mj-lt"/>
              </a:rPr>
              <a:t>Reflect </a:t>
            </a:r>
            <a:r>
              <a:rPr lang="en-US" sz="2400" dirty="0">
                <a:latin typeface="+mj-lt"/>
              </a:rPr>
              <a:t>that there may be an online domain that spans both work and life</a:t>
            </a:r>
            <a:endParaRPr lang="en-GB" dirty="0">
              <a:latin typeface="+mj-lt"/>
            </a:endParaRPr>
          </a:p>
        </p:txBody>
      </p:sp>
    </p:spTree>
    <p:extLst>
      <p:ext uri="{BB962C8B-B14F-4D97-AF65-F5344CB8AC3E}">
        <p14:creationId xmlns:p14="http://schemas.microsoft.com/office/powerpoint/2010/main" val="49930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702" y="692640"/>
            <a:ext cx="7272808" cy="720080"/>
          </a:xfrm>
        </p:spPr>
        <p:txBody>
          <a:bodyPr>
            <a:normAutofit fontScale="90000"/>
          </a:bodyPr>
          <a:lstStyle/>
          <a:p>
            <a:pPr algn="l"/>
            <a:r>
              <a:rPr lang="en-GB" dirty="0" smtClean="0">
                <a:solidFill>
                  <a:schemeClr val="tx1"/>
                </a:solidFill>
              </a:rPr>
              <a:t>3</a:t>
            </a:r>
            <a:r>
              <a:rPr lang="en-GB" baseline="30000" dirty="0" smtClean="0">
                <a:solidFill>
                  <a:schemeClr val="tx1"/>
                </a:solidFill>
              </a:rPr>
              <a:t>rd</a:t>
            </a:r>
            <a:r>
              <a:rPr lang="en-GB" dirty="0" smtClean="0">
                <a:solidFill>
                  <a:schemeClr val="tx1"/>
                </a:solidFill>
              </a:rPr>
              <a:t> </a:t>
            </a:r>
            <a:r>
              <a:rPr lang="en-GB" dirty="0" smtClean="0">
                <a:solidFill>
                  <a:schemeClr val="tx1"/>
                </a:solidFill>
                <a:effectLst/>
              </a:rPr>
              <a:t>Activity</a:t>
            </a:r>
            <a:endParaRPr lang="en-GB" dirty="0">
              <a:solidFill>
                <a:schemeClr val="tx1"/>
              </a:solidFill>
              <a:effectLst/>
            </a:endParaRPr>
          </a:p>
        </p:txBody>
      </p:sp>
      <p:sp>
        <p:nvSpPr>
          <p:cNvPr id="3" name="TextBox 2"/>
          <p:cNvSpPr txBox="1"/>
          <p:nvPr/>
        </p:nvSpPr>
        <p:spPr>
          <a:xfrm>
            <a:off x="467430" y="2203758"/>
            <a:ext cx="8569190" cy="3385542"/>
          </a:xfrm>
          <a:prstGeom prst="rect">
            <a:avLst/>
          </a:prstGeom>
          <a:noFill/>
        </p:spPr>
        <p:txBody>
          <a:bodyPr wrap="square" rtlCol="0">
            <a:spAutoFit/>
          </a:bodyPr>
          <a:lstStyle/>
          <a:p>
            <a:pPr marL="342900" indent="-342900">
              <a:lnSpc>
                <a:spcPct val="150000"/>
              </a:lnSpc>
              <a:buFont typeface="Arial"/>
              <a:buChar char="•"/>
            </a:pPr>
            <a:r>
              <a:rPr lang="en-US" sz="2400" dirty="0" smtClean="0">
                <a:solidFill>
                  <a:schemeClr val="tx2"/>
                </a:solidFill>
                <a:latin typeface="+mj-lt"/>
              </a:rPr>
              <a:t>Do you recognize the concept of </a:t>
            </a:r>
            <a:r>
              <a:rPr lang="en-US" sz="2400" dirty="0" err="1" smtClean="0">
                <a:solidFill>
                  <a:schemeClr val="tx2"/>
                </a:solidFill>
                <a:latin typeface="+mj-lt"/>
              </a:rPr>
              <a:t>digi</a:t>
            </a:r>
            <a:r>
              <a:rPr lang="en-US" sz="2400" dirty="0" smtClean="0">
                <a:solidFill>
                  <a:schemeClr val="tx2"/>
                </a:solidFill>
                <a:latin typeface="+mj-lt"/>
              </a:rPr>
              <a:t>-housekeeping from your life?</a:t>
            </a: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How much </a:t>
            </a:r>
            <a:r>
              <a:rPr lang="en-US" sz="2400" dirty="0" err="1" smtClean="0">
                <a:solidFill>
                  <a:schemeClr val="tx2"/>
                </a:solidFill>
                <a:latin typeface="+mj-lt"/>
              </a:rPr>
              <a:t>digi</a:t>
            </a:r>
            <a:r>
              <a:rPr lang="en-US" sz="2400" dirty="0" smtClean="0">
                <a:solidFill>
                  <a:schemeClr val="tx2"/>
                </a:solidFill>
                <a:latin typeface="+mj-lt"/>
              </a:rPr>
              <a:t>-housekeeping do you do and what sort of tasks does it involve?</a:t>
            </a: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Does it create any particular challenges?</a:t>
            </a: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Are there things that would make this easier for you?</a:t>
            </a:r>
          </a:p>
        </p:txBody>
      </p:sp>
    </p:spTree>
    <p:extLst>
      <p:ext uri="{BB962C8B-B14F-4D97-AF65-F5344CB8AC3E}">
        <p14:creationId xmlns:p14="http://schemas.microsoft.com/office/powerpoint/2010/main" val="310928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692640"/>
            <a:ext cx="7272808" cy="720080"/>
          </a:xfrm>
        </p:spPr>
        <p:txBody>
          <a:bodyPr>
            <a:normAutofit fontScale="90000"/>
          </a:bodyPr>
          <a:lstStyle/>
          <a:p>
            <a:pPr algn="l"/>
            <a:r>
              <a:rPr lang="en-GB" dirty="0" smtClean="0">
                <a:solidFill>
                  <a:schemeClr val="tx1"/>
                </a:solidFill>
              </a:rPr>
              <a:t>Learning from taking part</a:t>
            </a:r>
            <a:endParaRPr lang="en-GB" dirty="0">
              <a:solidFill>
                <a:schemeClr val="tx1"/>
              </a:solidFill>
            </a:endParaRPr>
          </a:p>
        </p:txBody>
      </p:sp>
      <p:pic>
        <p:nvPicPr>
          <p:cNvPr id="6" name="Picture 5" descr="lear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0" y="1988800"/>
            <a:ext cx="4904795" cy="3600400"/>
          </a:xfrm>
          <a:prstGeom prst="rect">
            <a:avLst/>
          </a:prstGeom>
        </p:spPr>
      </p:pic>
      <p:pic>
        <p:nvPicPr>
          <p:cNvPr id="8" name="Picture 7" descr="chan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392" y="1988800"/>
            <a:ext cx="4283968" cy="3600400"/>
          </a:xfrm>
          <a:prstGeom prst="rect">
            <a:avLst/>
          </a:prstGeom>
        </p:spPr>
      </p:pic>
    </p:spTree>
    <p:extLst>
      <p:ext uri="{BB962C8B-B14F-4D97-AF65-F5344CB8AC3E}">
        <p14:creationId xmlns:p14="http://schemas.microsoft.com/office/powerpoint/2010/main" val="533396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010" y="332570"/>
            <a:ext cx="4860040" cy="1512210"/>
          </a:xfrm>
        </p:spPr>
        <p:txBody>
          <a:bodyPr>
            <a:noAutofit/>
          </a:bodyPr>
          <a:lstStyle/>
          <a:p>
            <a:pPr algn="l"/>
            <a:r>
              <a:rPr lang="en-GB" sz="4600" dirty="0" smtClean="0">
                <a:solidFill>
                  <a:schemeClr val="tx2"/>
                </a:solidFill>
              </a:rPr>
              <a:t>Learning something new about yourself</a:t>
            </a:r>
            <a:endParaRPr lang="en-GB" sz="4600" dirty="0">
              <a:solidFill>
                <a:schemeClr val="tx2"/>
              </a:solidFill>
            </a:endParaRPr>
          </a:p>
        </p:txBody>
      </p:sp>
      <p:pic>
        <p:nvPicPr>
          <p:cNvPr id="9" name="Picture 8" descr="stres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20" y="4653170"/>
            <a:ext cx="4104456" cy="2088290"/>
          </a:xfrm>
          <a:prstGeom prst="rect">
            <a:avLst/>
          </a:prstGeom>
        </p:spPr>
      </p:pic>
      <p:sp>
        <p:nvSpPr>
          <p:cNvPr id="7" name="Rounded Rectangular Callout 6"/>
          <p:cNvSpPr/>
          <p:nvPr/>
        </p:nvSpPr>
        <p:spPr>
          <a:xfrm>
            <a:off x="4932050" y="836640"/>
            <a:ext cx="4144325" cy="3744520"/>
          </a:xfrm>
          <a:prstGeom prst="wedgeRoundRectCallout">
            <a:avLst>
              <a:gd name="adj1" fmla="val -35219"/>
              <a:gd name="adj2" fmla="val 5962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US" sz="2000" dirty="0">
                <a:solidFill>
                  <a:schemeClr val="bg2">
                    <a:lumMod val="75000"/>
                  </a:schemeClr>
                </a:solidFill>
                <a:latin typeface="+mj-lt"/>
              </a:rPr>
              <a:t>“</a:t>
            </a:r>
            <a:r>
              <a:rPr lang="en-GB" sz="2000" dirty="0">
                <a:solidFill>
                  <a:schemeClr val="bg2">
                    <a:lumMod val="75000"/>
                  </a:schemeClr>
                </a:solidFill>
                <a:latin typeface="+mj-lt"/>
              </a:rPr>
              <a:t>It made me very, very conscious that week of what a chaotic life I lead, and I don’t really like chaos at all, it’s not my thing. And it made me very conscious of how frustrated I got with really silly little things.. On one occasion </a:t>
            </a:r>
            <a:r>
              <a:rPr lang="en-GB" sz="2000" dirty="0">
                <a:latin typeface="+mj-lt"/>
              </a:rPr>
              <a:t>I </a:t>
            </a:r>
            <a:r>
              <a:rPr lang="en-GB" sz="2000" dirty="0">
                <a:solidFill>
                  <a:schemeClr val="bg2">
                    <a:lumMod val="75000"/>
                  </a:schemeClr>
                </a:solidFill>
                <a:latin typeface="+mj-lt"/>
              </a:rPr>
              <a:t>was emptying the washing machine, I was so pissed off that I was emptying the washing machine</a:t>
            </a:r>
            <a:r>
              <a:rPr lang="en-US" sz="2000" dirty="0">
                <a:solidFill>
                  <a:schemeClr val="bg2">
                    <a:lumMod val="75000"/>
                  </a:schemeClr>
                </a:solidFill>
                <a:latin typeface="+mj-lt"/>
              </a:rPr>
              <a:t>!</a:t>
            </a:r>
            <a:r>
              <a:rPr lang="en-US" sz="2000" dirty="0" smtClean="0">
                <a:solidFill>
                  <a:schemeClr val="bg2">
                    <a:lumMod val="75000"/>
                  </a:schemeClr>
                </a:solidFill>
                <a:latin typeface="+mj-lt"/>
              </a:rPr>
              <a:t>” </a:t>
            </a:r>
            <a:r>
              <a:rPr lang="en-US" sz="1400" dirty="0" smtClean="0">
                <a:solidFill>
                  <a:schemeClr val="bg2">
                    <a:lumMod val="75000"/>
                  </a:schemeClr>
                </a:solidFill>
                <a:latin typeface="+mj-lt"/>
              </a:rPr>
              <a:t>Fiona</a:t>
            </a:r>
            <a:r>
              <a:rPr lang="en-US" dirty="0" smtClean="0">
                <a:solidFill>
                  <a:schemeClr val="bg2">
                    <a:lumMod val="75000"/>
                  </a:schemeClr>
                </a:solidFill>
                <a:latin typeface="+mj-lt"/>
              </a:rPr>
              <a:t> </a:t>
            </a:r>
            <a:endParaRPr lang="en-US" dirty="0">
              <a:solidFill>
                <a:schemeClr val="bg2">
                  <a:lumMod val="75000"/>
                </a:schemeClr>
              </a:solidFill>
              <a:latin typeface="+mj-lt"/>
            </a:endParaRPr>
          </a:p>
        </p:txBody>
      </p:sp>
      <p:sp>
        <p:nvSpPr>
          <p:cNvPr id="5" name="Rounded Rectangular Callout 4"/>
          <p:cNvSpPr/>
          <p:nvPr/>
        </p:nvSpPr>
        <p:spPr>
          <a:xfrm>
            <a:off x="0" y="2636890"/>
            <a:ext cx="4288345" cy="4104570"/>
          </a:xfrm>
          <a:prstGeom prst="wedgeRoundRectCallout">
            <a:avLst>
              <a:gd name="adj1" fmla="val 59201"/>
              <a:gd name="adj2" fmla="val 2686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US" sz="2000" dirty="0">
                <a:solidFill>
                  <a:schemeClr val="bg2">
                    <a:lumMod val="75000"/>
                  </a:schemeClr>
                </a:solidFill>
                <a:latin typeface="+mj-lt"/>
              </a:rPr>
              <a:t>“</a:t>
            </a:r>
            <a:r>
              <a:rPr lang="en-GB" sz="2000" dirty="0">
                <a:solidFill>
                  <a:schemeClr val="bg2">
                    <a:lumMod val="75000"/>
                  </a:schemeClr>
                </a:solidFill>
                <a:latin typeface="+mj-lt"/>
              </a:rPr>
              <a:t>It made me appreciate how I can do very long hours sitting in front of a computer.  Thinking that I am being engaged with the world but really just sitting statically in a space […] observing how punishing my digital life is sometimes… So I came away with a  good impression of the fact that I care a lot but sometimes I get too enwrapped in it and it’s okay to step back </a:t>
            </a:r>
            <a:r>
              <a:rPr lang="en-US" sz="2000" dirty="0" smtClean="0">
                <a:solidFill>
                  <a:schemeClr val="bg2">
                    <a:lumMod val="75000"/>
                  </a:schemeClr>
                </a:solidFill>
                <a:latin typeface="+mj-lt"/>
              </a:rPr>
              <a:t>!” </a:t>
            </a:r>
            <a:r>
              <a:rPr lang="en-US" sz="1400" dirty="0" err="1" smtClean="0">
                <a:solidFill>
                  <a:schemeClr val="bg2">
                    <a:lumMod val="75000"/>
                  </a:schemeClr>
                </a:solidFill>
                <a:latin typeface="+mj-lt"/>
              </a:rPr>
              <a:t>Jez</a:t>
            </a:r>
            <a:endParaRPr lang="en-US" dirty="0">
              <a:solidFill>
                <a:schemeClr val="bg2">
                  <a:lumMod val="75000"/>
                </a:schemeClr>
              </a:solidFill>
              <a:latin typeface="+mj-lt"/>
            </a:endParaRPr>
          </a:p>
        </p:txBody>
      </p:sp>
    </p:spTree>
    <p:extLst>
      <p:ext uri="{BB962C8B-B14F-4D97-AF65-F5344CB8AC3E}">
        <p14:creationId xmlns:p14="http://schemas.microsoft.com/office/powerpoint/2010/main" val="236749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420" y="1412720"/>
            <a:ext cx="7272808" cy="720080"/>
          </a:xfrm>
        </p:spPr>
        <p:txBody>
          <a:bodyPr>
            <a:noAutofit/>
          </a:bodyPr>
          <a:lstStyle/>
          <a:p>
            <a:pPr algn="l"/>
            <a:r>
              <a:rPr lang="en-GB" sz="5000" dirty="0" smtClean="0">
                <a:solidFill>
                  <a:schemeClr val="tx1"/>
                </a:solidFill>
                <a:effectLst>
                  <a:outerShdw blurRad="38100" dist="38100" dir="2700000" algn="tl">
                    <a:srgbClr val="000000">
                      <a:alpha val="43137"/>
                    </a:srgbClr>
                  </a:outerShdw>
                </a:effectLst>
              </a:rPr>
              <a:t>Realising </a:t>
            </a:r>
            <a:r>
              <a:rPr lang="en-GB" sz="5000" dirty="0" smtClean="0">
                <a:solidFill>
                  <a:schemeClr val="tx1"/>
                </a:solidFill>
                <a:effectLst>
                  <a:outerShdw blurRad="38100" dist="38100" dir="2700000" algn="tl">
                    <a:srgbClr val="000000">
                      <a:alpha val="43137"/>
                    </a:srgbClr>
                  </a:outerShdw>
                </a:effectLst>
              </a:rPr>
              <a:t>and Appreciating</a:t>
            </a:r>
            <a:r>
              <a:rPr lang="en-GB" sz="5000" dirty="0" smtClean="0">
                <a:solidFill>
                  <a:schemeClr val="tx1"/>
                </a:solidFill>
                <a:effectLst>
                  <a:outerShdw blurRad="38100" dist="38100" dir="2700000" algn="tl">
                    <a:srgbClr val="000000">
                      <a:alpha val="43137"/>
                    </a:srgbClr>
                  </a:outerShdw>
                </a:effectLst>
              </a:rPr>
              <a:t/>
            </a:r>
            <a:br>
              <a:rPr lang="en-GB" sz="5000" dirty="0" smtClean="0">
                <a:solidFill>
                  <a:schemeClr val="tx1"/>
                </a:solidFill>
                <a:effectLst>
                  <a:outerShdw blurRad="38100" dist="38100" dir="2700000" algn="tl">
                    <a:srgbClr val="000000">
                      <a:alpha val="43137"/>
                    </a:srgbClr>
                  </a:outerShdw>
                </a:effectLst>
              </a:rPr>
            </a:br>
            <a:r>
              <a:rPr lang="en-GB" sz="5000" dirty="0" smtClean="0">
                <a:solidFill>
                  <a:schemeClr val="tx1"/>
                </a:solidFill>
                <a:effectLst>
                  <a:outerShdw blurRad="38100" dist="38100" dir="2700000" algn="tl">
                    <a:srgbClr val="000000">
                      <a:alpha val="43137"/>
                    </a:srgbClr>
                  </a:outerShdw>
                </a:effectLst>
              </a:rPr>
              <a:t>Current Activities</a:t>
            </a:r>
            <a:endParaRPr lang="en-GB" sz="5000" dirty="0">
              <a:solidFill>
                <a:schemeClr val="tx1"/>
              </a:solidFill>
              <a:effectLst>
                <a:outerShdw blurRad="38100" dist="38100" dir="2700000" algn="tl">
                  <a:srgbClr val="000000">
                    <a:alpha val="43137"/>
                  </a:srgbClr>
                </a:outerShdw>
              </a:effectLst>
            </a:endParaRPr>
          </a:p>
        </p:txBody>
      </p:sp>
      <p:sp>
        <p:nvSpPr>
          <p:cNvPr id="6" name="Rounded Rectangular Callout 5"/>
          <p:cNvSpPr/>
          <p:nvPr/>
        </p:nvSpPr>
        <p:spPr>
          <a:xfrm>
            <a:off x="5148080" y="1628750"/>
            <a:ext cx="3816424" cy="4392610"/>
          </a:xfrm>
          <a:prstGeom prst="wedgeRoundRectCallout">
            <a:avLst>
              <a:gd name="adj1" fmla="val -63315"/>
              <a:gd name="adj2" fmla="val 2336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lumMod val="50000"/>
                  </a:schemeClr>
                </a:solidFill>
                <a:latin typeface="+mj-lt"/>
              </a:rPr>
              <a:t>“Well</a:t>
            </a:r>
            <a:r>
              <a:rPr lang="en-US" sz="2000" dirty="0">
                <a:solidFill>
                  <a:schemeClr val="accent1">
                    <a:lumMod val="50000"/>
                  </a:schemeClr>
                </a:solidFill>
                <a:latin typeface="+mj-lt"/>
              </a:rPr>
              <a:t>, yes, about the routines that I’d established that I didn’t know I had. That was definitely one thing </a:t>
            </a:r>
            <a:r>
              <a:rPr lang="en-US" sz="2000" dirty="0" smtClean="0">
                <a:solidFill>
                  <a:schemeClr val="accent1">
                    <a:lumMod val="50000"/>
                  </a:schemeClr>
                </a:solidFill>
                <a:latin typeface="+mj-lt"/>
              </a:rPr>
              <a:t>[…] </a:t>
            </a:r>
            <a:r>
              <a:rPr lang="en-US" sz="2000" dirty="0">
                <a:solidFill>
                  <a:schemeClr val="accent1">
                    <a:lumMod val="50000"/>
                  </a:schemeClr>
                </a:solidFill>
                <a:latin typeface="+mj-lt"/>
              </a:rPr>
              <a:t>even though I’ve said about the journey being a buffer, you’re right, I’ve already checked my emails, and as soon as I get in I’d probably do that as </a:t>
            </a:r>
            <a:r>
              <a:rPr lang="en-US" sz="2000" dirty="0" smtClean="0">
                <a:solidFill>
                  <a:schemeClr val="accent1">
                    <a:lumMod val="50000"/>
                  </a:schemeClr>
                </a:solidFill>
                <a:latin typeface="+mj-lt"/>
              </a:rPr>
              <a:t>well. [Also] </a:t>
            </a:r>
            <a:r>
              <a:rPr lang="en-US" sz="2000" dirty="0">
                <a:solidFill>
                  <a:schemeClr val="accent1">
                    <a:lumMod val="50000"/>
                  </a:schemeClr>
                </a:solidFill>
                <a:latin typeface="+mj-lt"/>
              </a:rPr>
              <a:t>when I get to work I’m going in to get a coffee. And I didn’t </a:t>
            </a:r>
            <a:r>
              <a:rPr lang="en-US" sz="2000" dirty="0" err="1">
                <a:solidFill>
                  <a:schemeClr val="accent1">
                    <a:lumMod val="50000"/>
                  </a:schemeClr>
                </a:solidFill>
                <a:latin typeface="+mj-lt"/>
              </a:rPr>
              <a:t>realise</a:t>
            </a:r>
            <a:r>
              <a:rPr lang="en-US" sz="2000" dirty="0">
                <a:solidFill>
                  <a:schemeClr val="accent1">
                    <a:lumMod val="50000"/>
                  </a:schemeClr>
                </a:solidFill>
                <a:latin typeface="+mj-lt"/>
              </a:rPr>
              <a:t> I had so </a:t>
            </a:r>
            <a:r>
              <a:rPr lang="en-US" sz="2000" dirty="0" smtClean="0">
                <a:solidFill>
                  <a:schemeClr val="accent1">
                    <a:lumMod val="50000"/>
                  </a:schemeClr>
                </a:solidFill>
                <a:latin typeface="+mj-lt"/>
              </a:rPr>
              <a:t>many [routines].”</a:t>
            </a:r>
            <a:endParaRPr lang="en-US" sz="2000" dirty="0">
              <a:solidFill>
                <a:schemeClr val="accent1">
                  <a:lumMod val="50000"/>
                </a:schemeClr>
              </a:solidFill>
              <a:latin typeface="+mj-lt"/>
            </a:endParaRPr>
          </a:p>
          <a:p>
            <a:endParaRPr lang="en-US" sz="1400" dirty="0" smtClean="0">
              <a:solidFill>
                <a:schemeClr val="accent1">
                  <a:lumMod val="50000"/>
                </a:schemeClr>
              </a:solidFill>
              <a:latin typeface="+mj-lt"/>
            </a:endParaRPr>
          </a:p>
          <a:p>
            <a:r>
              <a:rPr lang="en-US" sz="1400" dirty="0" smtClean="0">
                <a:solidFill>
                  <a:schemeClr val="accent1">
                    <a:lumMod val="50000"/>
                  </a:schemeClr>
                </a:solidFill>
                <a:latin typeface="+mj-lt"/>
              </a:rPr>
              <a:t>Denise</a:t>
            </a:r>
            <a:endParaRPr lang="en-US" sz="1400" dirty="0">
              <a:solidFill>
                <a:schemeClr val="accent1">
                  <a:lumMod val="50000"/>
                </a:schemeClr>
              </a:solidFill>
              <a:latin typeface="+mj-lt"/>
            </a:endParaRPr>
          </a:p>
        </p:txBody>
      </p:sp>
      <p:pic>
        <p:nvPicPr>
          <p:cNvPr id="8" name="Picture 7" descr="walking-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0" y="2636890"/>
            <a:ext cx="4392592" cy="3672510"/>
          </a:xfrm>
          <a:prstGeom prst="rect">
            <a:avLst/>
          </a:prstGeom>
        </p:spPr>
      </p:pic>
      <p:sp>
        <p:nvSpPr>
          <p:cNvPr id="5" name="TextBox 4"/>
          <p:cNvSpPr txBox="1"/>
          <p:nvPr/>
        </p:nvSpPr>
        <p:spPr>
          <a:xfrm>
            <a:off x="4932050" y="5981300"/>
            <a:ext cx="3312460" cy="400110"/>
          </a:xfrm>
          <a:prstGeom prst="rect">
            <a:avLst/>
          </a:prstGeom>
          <a:noFill/>
        </p:spPr>
        <p:txBody>
          <a:bodyPr wrap="square" rtlCol="0">
            <a:spAutoFit/>
          </a:bodyPr>
          <a:lstStyle/>
          <a:p>
            <a:pPr algn="ctr"/>
            <a:r>
              <a:rPr lang="en-GB" sz="2000" dirty="0" smtClean="0">
                <a:solidFill>
                  <a:schemeClr val="tx2"/>
                </a:solidFill>
              </a:rPr>
              <a:t>Realising one’s routines</a:t>
            </a:r>
            <a:endParaRPr lang="en-GB" sz="2000" dirty="0">
              <a:solidFill>
                <a:schemeClr val="tx2"/>
              </a:solidFill>
            </a:endParaRPr>
          </a:p>
        </p:txBody>
      </p:sp>
    </p:spTree>
    <p:extLst>
      <p:ext uri="{BB962C8B-B14F-4D97-AF65-F5344CB8AC3E}">
        <p14:creationId xmlns:p14="http://schemas.microsoft.com/office/powerpoint/2010/main" val="2113319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476672"/>
            <a:ext cx="7272808" cy="720080"/>
          </a:xfrm>
        </p:spPr>
        <p:txBody>
          <a:bodyPr>
            <a:normAutofit fontScale="90000"/>
          </a:bodyPr>
          <a:lstStyle/>
          <a:p>
            <a:pPr algn="l"/>
            <a:r>
              <a:rPr lang="en-GB" dirty="0" smtClean="0">
                <a:solidFill>
                  <a:schemeClr val="tx2"/>
                </a:solidFill>
              </a:rPr>
              <a:t/>
            </a:r>
            <a:br>
              <a:rPr lang="en-GB" dirty="0" smtClean="0">
                <a:solidFill>
                  <a:schemeClr val="tx2"/>
                </a:solidFill>
              </a:rPr>
            </a:br>
            <a:r>
              <a:rPr lang="en-GB" dirty="0">
                <a:solidFill>
                  <a:schemeClr val="tx2"/>
                </a:solidFill>
              </a:rPr>
              <a:t/>
            </a:r>
            <a:br>
              <a:rPr lang="en-GB" dirty="0">
                <a:solidFill>
                  <a:schemeClr val="tx2"/>
                </a:solidFill>
              </a:rPr>
            </a:br>
            <a:r>
              <a:rPr lang="en-GB" dirty="0" smtClean="0">
                <a:solidFill>
                  <a:schemeClr val="tx2"/>
                </a:solidFill>
              </a:rPr>
              <a:t>Changing Behaviours</a:t>
            </a:r>
            <a:endParaRPr lang="en-GB" dirty="0">
              <a:solidFill>
                <a:schemeClr val="tx2"/>
              </a:solidFill>
            </a:endParaRPr>
          </a:p>
        </p:txBody>
      </p:sp>
      <p:sp>
        <p:nvSpPr>
          <p:cNvPr id="11" name="TextBox 10"/>
          <p:cNvSpPr txBox="1"/>
          <p:nvPr/>
        </p:nvSpPr>
        <p:spPr>
          <a:xfrm>
            <a:off x="14030" y="6161191"/>
            <a:ext cx="2541689" cy="707886"/>
          </a:xfrm>
          <a:prstGeom prst="rect">
            <a:avLst/>
          </a:prstGeom>
          <a:noFill/>
        </p:spPr>
        <p:txBody>
          <a:bodyPr wrap="square" rtlCol="0">
            <a:spAutoFit/>
          </a:bodyPr>
          <a:lstStyle/>
          <a:p>
            <a:pPr algn="ctr"/>
            <a:r>
              <a:rPr lang="en-GB" sz="2000" dirty="0" smtClean="0">
                <a:solidFill>
                  <a:schemeClr val="tx2"/>
                </a:solidFill>
              </a:rPr>
              <a:t>Managing interruptions</a:t>
            </a:r>
            <a:endParaRPr lang="en-GB" sz="2000" dirty="0">
              <a:solidFill>
                <a:schemeClr val="tx2"/>
              </a:solidFill>
            </a:endParaRPr>
          </a:p>
        </p:txBody>
      </p:sp>
      <p:pic>
        <p:nvPicPr>
          <p:cNvPr id="12" name="Picture 11" descr="TakeAction-300x29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430" y="4509150"/>
            <a:ext cx="1456148" cy="1248127"/>
          </a:xfrm>
          <a:prstGeom prst="rect">
            <a:avLst/>
          </a:prstGeom>
        </p:spPr>
      </p:pic>
      <p:sp>
        <p:nvSpPr>
          <p:cNvPr id="9" name="Rounded Rectangular Callout 8"/>
          <p:cNvSpPr/>
          <p:nvPr/>
        </p:nvSpPr>
        <p:spPr>
          <a:xfrm>
            <a:off x="5975642" y="1196690"/>
            <a:ext cx="3168358" cy="2592328"/>
          </a:xfrm>
          <a:prstGeom prst="wedgeRoundRectCallout">
            <a:avLst>
              <a:gd name="adj1" fmla="val 22844"/>
              <a:gd name="adj2" fmla="val 7407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a:t>
            </a:r>
            <a:r>
              <a:rPr lang="en-GB" sz="2000" dirty="0">
                <a:solidFill>
                  <a:srgbClr val="000000"/>
                </a:solidFill>
              </a:rPr>
              <a:t>I started reducing the things that I felt are not 100% effective, not necessarily important to me, nor important to the </a:t>
            </a:r>
            <a:r>
              <a:rPr lang="en-GB" sz="2000" dirty="0" smtClean="0">
                <a:solidFill>
                  <a:srgbClr val="000000"/>
                </a:solidFill>
              </a:rPr>
              <a:t>business.</a:t>
            </a:r>
            <a:r>
              <a:rPr lang="en-US" sz="2000" dirty="0" smtClean="0">
                <a:solidFill>
                  <a:srgbClr val="000000"/>
                </a:solidFill>
              </a:rPr>
              <a:t>”</a:t>
            </a:r>
          </a:p>
          <a:p>
            <a:pPr>
              <a:lnSpc>
                <a:spcPts val="600"/>
              </a:lnSpc>
            </a:pPr>
            <a:endParaRPr lang="en-US" sz="2000" dirty="0">
              <a:solidFill>
                <a:srgbClr val="000000"/>
              </a:solidFill>
            </a:endParaRPr>
          </a:p>
          <a:p>
            <a:r>
              <a:rPr lang="en-US" sz="1400" dirty="0" smtClean="0">
                <a:solidFill>
                  <a:srgbClr val="000000"/>
                </a:solidFill>
              </a:rPr>
              <a:t>Allan</a:t>
            </a:r>
            <a:endParaRPr lang="en-US" sz="1400" dirty="0">
              <a:solidFill>
                <a:srgbClr val="000000"/>
              </a:solidFill>
            </a:endParaRPr>
          </a:p>
        </p:txBody>
      </p:sp>
      <p:sp>
        <p:nvSpPr>
          <p:cNvPr id="13" name="TextBox 12"/>
          <p:cNvSpPr txBox="1"/>
          <p:nvPr/>
        </p:nvSpPr>
        <p:spPr>
          <a:xfrm>
            <a:off x="7668430" y="5805330"/>
            <a:ext cx="1349898" cy="1015663"/>
          </a:xfrm>
          <a:prstGeom prst="rect">
            <a:avLst/>
          </a:prstGeom>
          <a:noFill/>
        </p:spPr>
        <p:txBody>
          <a:bodyPr wrap="square" rtlCol="0">
            <a:spAutoFit/>
          </a:bodyPr>
          <a:lstStyle/>
          <a:p>
            <a:pPr algn="ctr"/>
            <a:r>
              <a:rPr lang="en-GB" sz="2000" dirty="0" smtClean="0">
                <a:solidFill>
                  <a:schemeClr val="tx2"/>
                </a:solidFill>
              </a:rPr>
              <a:t>Becoming more efficient</a:t>
            </a:r>
            <a:endParaRPr lang="en-GB" sz="2000" dirty="0">
              <a:solidFill>
                <a:schemeClr val="tx2"/>
              </a:solidFill>
            </a:endParaRPr>
          </a:p>
        </p:txBody>
      </p:sp>
      <p:pic>
        <p:nvPicPr>
          <p:cNvPr id="14" name="Picture 13" descr="481306121-gett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25353"/>
            <a:ext cx="2627729" cy="1093293"/>
          </a:xfrm>
          <a:prstGeom prst="rect">
            <a:avLst/>
          </a:prstGeom>
        </p:spPr>
      </p:pic>
      <p:sp>
        <p:nvSpPr>
          <p:cNvPr id="7" name="Rounded Rectangular Callout 6"/>
          <p:cNvSpPr/>
          <p:nvPr/>
        </p:nvSpPr>
        <p:spPr>
          <a:xfrm>
            <a:off x="3702" y="1196690"/>
            <a:ext cx="2808390" cy="3384470"/>
          </a:xfrm>
          <a:prstGeom prst="wedgeRoundRectCallout">
            <a:avLst>
              <a:gd name="adj1" fmla="val -24788"/>
              <a:gd name="adj2" fmla="val 6525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“One </a:t>
            </a:r>
            <a:r>
              <a:rPr lang="en-US" sz="2000" dirty="0">
                <a:solidFill>
                  <a:srgbClr val="000000"/>
                </a:solidFill>
              </a:rPr>
              <a:t>thing I did do, I turned off the Buzzy Twitter account notifications on my phone, while I was doing the diary, because I </a:t>
            </a:r>
            <a:r>
              <a:rPr lang="en-US" sz="2000" dirty="0" err="1" smtClean="0">
                <a:solidFill>
                  <a:srgbClr val="000000"/>
                </a:solidFill>
              </a:rPr>
              <a:t>realised</a:t>
            </a:r>
            <a:r>
              <a:rPr lang="en-US" sz="2000" dirty="0" smtClean="0">
                <a:solidFill>
                  <a:srgbClr val="000000"/>
                </a:solidFill>
              </a:rPr>
              <a:t> </a:t>
            </a:r>
            <a:r>
              <a:rPr lang="en-US" sz="2000" dirty="0">
                <a:solidFill>
                  <a:srgbClr val="000000"/>
                </a:solidFill>
              </a:rPr>
              <a:t>they were going off all </a:t>
            </a:r>
            <a:r>
              <a:rPr lang="en-US" sz="2000" dirty="0" smtClean="0">
                <a:solidFill>
                  <a:srgbClr val="000000"/>
                </a:solidFill>
              </a:rPr>
              <a:t>hours ...”</a:t>
            </a:r>
          </a:p>
          <a:p>
            <a:pPr>
              <a:lnSpc>
                <a:spcPts val="600"/>
              </a:lnSpc>
            </a:pPr>
            <a:endParaRPr lang="en-US" sz="2000" dirty="0">
              <a:solidFill>
                <a:srgbClr val="000000"/>
              </a:solidFill>
            </a:endParaRPr>
          </a:p>
          <a:p>
            <a:r>
              <a:rPr lang="en-US" sz="1400" dirty="0" smtClean="0">
                <a:solidFill>
                  <a:srgbClr val="000000"/>
                </a:solidFill>
              </a:rPr>
              <a:t>Anna</a:t>
            </a:r>
            <a:endParaRPr lang="en-US" sz="1400" dirty="0">
              <a:solidFill>
                <a:srgbClr val="000000"/>
              </a:solidFill>
            </a:endParaRPr>
          </a:p>
        </p:txBody>
      </p:sp>
      <p:sp>
        <p:nvSpPr>
          <p:cNvPr id="10" name="Rounded Rectangular Callout 9"/>
          <p:cNvSpPr/>
          <p:nvPr/>
        </p:nvSpPr>
        <p:spPr>
          <a:xfrm>
            <a:off x="2843760" y="1193377"/>
            <a:ext cx="3168358" cy="5661310"/>
          </a:xfrm>
          <a:prstGeom prst="wedgeRoundRectCallout">
            <a:avLst>
              <a:gd name="adj1" fmla="val 96881"/>
              <a:gd name="adj2" fmla="val 2321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000000"/>
                </a:solidFill>
              </a:rPr>
              <a:t>“</a:t>
            </a:r>
            <a:r>
              <a:rPr lang="en-GB" sz="2000" dirty="0">
                <a:solidFill>
                  <a:srgbClr val="000000"/>
                </a:solidFill>
              </a:rPr>
              <a:t>Getting through that week [of videoing] was quite a challenge for me, because I knew I could have to discuss my inner-outer world with other people, and I thought, if I can do that, maybe I can do Twitter… You’ve started a process in me which is more about sane engagement with technology rather than insane engagement with </a:t>
            </a:r>
            <a:r>
              <a:rPr lang="en-GB" sz="2000" dirty="0" smtClean="0">
                <a:solidFill>
                  <a:srgbClr val="000000"/>
                </a:solidFill>
              </a:rPr>
              <a:t>technology</a:t>
            </a:r>
            <a:r>
              <a:rPr lang="en-US" sz="2000" dirty="0" smtClean="0">
                <a:solidFill>
                  <a:srgbClr val="000000"/>
                </a:solidFill>
              </a:rPr>
              <a:t>”</a:t>
            </a:r>
          </a:p>
          <a:p>
            <a:pPr>
              <a:lnSpc>
                <a:spcPts val="600"/>
              </a:lnSpc>
            </a:pPr>
            <a:endParaRPr lang="en-US" sz="2000" dirty="0">
              <a:solidFill>
                <a:srgbClr val="000000"/>
              </a:solidFill>
            </a:endParaRPr>
          </a:p>
          <a:p>
            <a:r>
              <a:rPr lang="en-US" sz="1400" dirty="0" smtClean="0">
                <a:solidFill>
                  <a:srgbClr val="000000"/>
                </a:solidFill>
              </a:rPr>
              <a:t>Cressida</a:t>
            </a:r>
            <a:endParaRPr lang="en-US" sz="1400" dirty="0">
              <a:solidFill>
                <a:srgbClr val="000000"/>
              </a:solidFill>
            </a:endParaRPr>
          </a:p>
        </p:txBody>
      </p:sp>
      <p:sp>
        <p:nvSpPr>
          <p:cNvPr id="15" name="TextBox 14"/>
          <p:cNvSpPr txBox="1"/>
          <p:nvPr/>
        </p:nvSpPr>
        <p:spPr>
          <a:xfrm>
            <a:off x="6156220" y="5816451"/>
            <a:ext cx="1565928" cy="1015663"/>
          </a:xfrm>
          <a:prstGeom prst="rect">
            <a:avLst/>
          </a:prstGeom>
          <a:noFill/>
        </p:spPr>
        <p:txBody>
          <a:bodyPr wrap="square" rtlCol="0">
            <a:spAutoFit/>
          </a:bodyPr>
          <a:lstStyle/>
          <a:p>
            <a:pPr algn="ctr"/>
            <a:r>
              <a:rPr lang="en-GB" sz="2000" dirty="0" smtClean="0">
                <a:solidFill>
                  <a:schemeClr val="tx2"/>
                </a:solidFill>
              </a:rPr>
              <a:t>Engaging with social media</a:t>
            </a:r>
            <a:endParaRPr lang="en-GB" sz="2000" dirty="0">
              <a:solidFill>
                <a:schemeClr val="tx2"/>
              </a:solidFill>
            </a:endParaRPr>
          </a:p>
        </p:txBody>
      </p:sp>
    </p:spTree>
    <p:extLst>
      <p:ext uri="{BB962C8B-B14F-4D97-AF65-F5344CB8AC3E}">
        <p14:creationId xmlns:p14="http://schemas.microsoft.com/office/powerpoint/2010/main" val="1066162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620610"/>
            <a:ext cx="7272808" cy="720080"/>
          </a:xfrm>
        </p:spPr>
        <p:txBody>
          <a:bodyPr>
            <a:normAutofit fontScale="90000"/>
          </a:bodyPr>
          <a:lstStyle/>
          <a:p>
            <a:pPr algn="l"/>
            <a:r>
              <a:rPr lang="en-GB" dirty="0" smtClean="0">
                <a:solidFill>
                  <a:schemeClr val="tx1"/>
                </a:solidFill>
              </a:rPr>
              <a:t>4</a:t>
            </a:r>
            <a:r>
              <a:rPr lang="en-GB" baseline="30000" dirty="0" smtClean="0">
                <a:solidFill>
                  <a:schemeClr val="tx1"/>
                </a:solidFill>
              </a:rPr>
              <a:t>th</a:t>
            </a:r>
            <a:r>
              <a:rPr lang="en-GB" dirty="0" smtClean="0">
                <a:solidFill>
                  <a:schemeClr val="tx1"/>
                </a:solidFill>
              </a:rPr>
              <a:t> Activity</a:t>
            </a:r>
            <a:endParaRPr lang="en-GB" dirty="0">
              <a:solidFill>
                <a:schemeClr val="tx1"/>
              </a:solidFill>
            </a:endParaRPr>
          </a:p>
        </p:txBody>
      </p:sp>
      <p:sp>
        <p:nvSpPr>
          <p:cNvPr id="3" name="TextBox 2"/>
          <p:cNvSpPr txBox="1"/>
          <p:nvPr/>
        </p:nvSpPr>
        <p:spPr>
          <a:xfrm>
            <a:off x="539440" y="2204830"/>
            <a:ext cx="8569190" cy="4493537"/>
          </a:xfrm>
          <a:prstGeom prst="rect">
            <a:avLst/>
          </a:prstGeom>
          <a:noFill/>
        </p:spPr>
        <p:txBody>
          <a:bodyPr wrap="square" rtlCol="0">
            <a:spAutoFit/>
          </a:bodyPr>
          <a:lstStyle/>
          <a:p>
            <a:pPr marL="342900" indent="-342900">
              <a:lnSpc>
                <a:spcPct val="150000"/>
              </a:lnSpc>
              <a:buFont typeface="Arial"/>
              <a:buChar char="•"/>
            </a:pPr>
            <a:r>
              <a:rPr lang="en-GB" sz="2400" dirty="0" smtClean="0">
                <a:solidFill>
                  <a:schemeClr val="tx2"/>
                </a:solidFill>
                <a:latin typeface="+mj-lt"/>
              </a:rPr>
              <a:t>How </a:t>
            </a:r>
            <a:r>
              <a:rPr lang="en-GB" sz="2400" dirty="0">
                <a:solidFill>
                  <a:schemeClr val="tx2"/>
                </a:solidFill>
                <a:latin typeface="+mj-lt"/>
              </a:rPr>
              <a:t>are others putting what they have learnt to improve their practice? </a:t>
            </a:r>
            <a:endParaRPr lang="en-GB" sz="2400" dirty="0" smtClean="0">
              <a:solidFill>
                <a:schemeClr val="tx2"/>
              </a:solidFill>
              <a:latin typeface="+mj-lt"/>
            </a:endParaRPr>
          </a:p>
          <a:p>
            <a:pPr marL="342900" indent="-342900">
              <a:lnSpc>
                <a:spcPct val="150000"/>
              </a:lnSpc>
              <a:buFont typeface="Arial"/>
              <a:buChar char="•"/>
            </a:pPr>
            <a:endParaRPr lang="en-GB" sz="2400" dirty="0" smtClean="0">
              <a:solidFill>
                <a:schemeClr val="tx2"/>
              </a:solidFill>
              <a:latin typeface="+mj-lt"/>
            </a:endParaRPr>
          </a:p>
          <a:p>
            <a:pPr marL="342900" indent="-342900">
              <a:lnSpc>
                <a:spcPct val="150000"/>
              </a:lnSpc>
              <a:buFont typeface="Arial"/>
              <a:buChar char="•"/>
            </a:pPr>
            <a:r>
              <a:rPr lang="en-GB" sz="2400" dirty="0" smtClean="0">
                <a:solidFill>
                  <a:schemeClr val="tx2"/>
                </a:solidFill>
                <a:latin typeface="+mj-lt"/>
              </a:rPr>
              <a:t>What </a:t>
            </a:r>
            <a:r>
              <a:rPr lang="en-GB" sz="2400" dirty="0">
                <a:solidFill>
                  <a:schemeClr val="tx2"/>
                </a:solidFill>
                <a:latin typeface="+mj-lt"/>
              </a:rPr>
              <a:t>areas do you struggle with or would like to learn something new about? </a:t>
            </a:r>
            <a:endParaRPr lang="en-GB" sz="2400" dirty="0" smtClean="0">
              <a:solidFill>
                <a:schemeClr val="tx2"/>
              </a:solidFill>
              <a:latin typeface="+mj-lt"/>
            </a:endParaRPr>
          </a:p>
          <a:p>
            <a:pPr marL="342900" indent="-342900">
              <a:lnSpc>
                <a:spcPct val="150000"/>
              </a:lnSpc>
              <a:buFont typeface="Arial"/>
              <a:buChar char="•"/>
            </a:pPr>
            <a:endParaRPr lang="en-GB" sz="2400" dirty="0" smtClean="0">
              <a:solidFill>
                <a:schemeClr val="tx2"/>
              </a:solidFill>
              <a:latin typeface="+mj-lt"/>
            </a:endParaRPr>
          </a:p>
          <a:p>
            <a:pPr marL="342900" indent="-342900">
              <a:lnSpc>
                <a:spcPct val="150000"/>
              </a:lnSpc>
              <a:buFont typeface="Arial"/>
              <a:buChar char="•"/>
            </a:pPr>
            <a:r>
              <a:rPr lang="en-GB" sz="2400" dirty="0" smtClean="0">
                <a:solidFill>
                  <a:schemeClr val="tx2"/>
                </a:solidFill>
                <a:latin typeface="+mj-lt"/>
              </a:rPr>
              <a:t>What </a:t>
            </a:r>
            <a:r>
              <a:rPr lang="en-GB" sz="2400" dirty="0">
                <a:solidFill>
                  <a:schemeClr val="tx2"/>
                </a:solidFill>
                <a:latin typeface="+mj-lt"/>
              </a:rPr>
              <a:t>do you think you could or would do differently after this </a:t>
            </a:r>
            <a:r>
              <a:rPr lang="en-GB" sz="2400" dirty="0" smtClean="0">
                <a:solidFill>
                  <a:schemeClr val="tx2"/>
                </a:solidFill>
                <a:latin typeface="+mj-lt"/>
              </a:rPr>
              <a:t>talk?</a:t>
            </a:r>
            <a:endParaRPr lang="en-GB" sz="2400" dirty="0">
              <a:solidFill>
                <a:schemeClr val="tx2"/>
              </a:solidFill>
              <a:latin typeface="+mj-lt"/>
            </a:endParaRPr>
          </a:p>
        </p:txBody>
      </p:sp>
    </p:spTree>
    <p:extLst>
      <p:ext uri="{BB962C8B-B14F-4D97-AF65-F5344CB8AC3E}">
        <p14:creationId xmlns:p14="http://schemas.microsoft.com/office/powerpoint/2010/main" val="3109284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00" y="1222726"/>
            <a:ext cx="6984970" cy="464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193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440" y="188570"/>
            <a:ext cx="7848888" cy="1152140"/>
          </a:xfrm>
        </p:spPr>
        <p:txBody>
          <a:bodyPr>
            <a:normAutofit fontScale="90000"/>
          </a:bodyPr>
          <a:lstStyle/>
          <a:p>
            <a:pPr algn="l"/>
            <a:r>
              <a:rPr lang="en-GB" dirty="0" smtClean="0">
                <a:solidFill>
                  <a:schemeClr val="tx1"/>
                </a:solidFill>
              </a:rPr>
              <a:t>Open questions and feedback</a:t>
            </a:r>
            <a:endParaRPr lang="en-GB" dirty="0">
              <a:solidFill>
                <a:schemeClr val="tx1"/>
              </a:solidFill>
            </a:endParaRPr>
          </a:p>
        </p:txBody>
      </p:sp>
      <p:sp>
        <p:nvSpPr>
          <p:cNvPr id="11" name="Rectangle 10"/>
          <p:cNvSpPr/>
          <p:nvPr/>
        </p:nvSpPr>
        <p:spPr>
          <a:xfrm>
            <a:off x="6588280" y="6372128"/>
            <a:ext cx="2723342" cy="369332"/>
          </a:xfrm>
          <a:prstGeom prst="rect">
            <a:avLst/>
          </a:prstGeom>
        </p:spPr>
        <p:txBody>
          <a:bodyPr wrap="square">
            <a:spAutoFit/>
          </a:bodyPr>
          <a:lstStyle/>
          <a:p>
            <a:r>
              <a:rPr lang="en-GB" b="1" dirty="0" smtClean="0">
                <a:latin typeface="+mj-lt"/>
              </a:rPr>
              <a:t>Petros Chamakiotis</a:t>
            </a:r>
            <a:endParaRPr lang="en-GB" b="1" dirty="0">
              <a:latin typeface="+mj-lt"/>
            </a:endParaRPr>
          </a:p>
        </p:txBody>
      </p:sp>
      <p:sp>
        <p:nvSpPr>
          <p:cNvPr id="13" name="Rectangle 12"/>
          <p:cNvSpPr/>
          <p:nvPr/>
        </p:nvSpPr>
        <p:spPr>
          <a:xfrm>
            <a:off x="6609070" y="2915648"/>
            <a:ext cx="2211520" cy="369332"/>
          </a:xfrm>
          <a:prstGeom prst="rect">
            <a:avLst/>
          </a:prstGeom>
        </p:spPr>
        <p:txBody>
          <a:bodyPr wrap="square">
            <a:spAutoFit/>
          </a:bodyPr>
          <a:lstStyle/>
          <a:p>
            <a:r>
              <a:rPr lang="en-GB" b="1" dirty="0">
                <a:latin typeface="+mj-lt"/>
              </a:rPr>
              <a:t>Rebecca Whiting</a:t>
            </a:r>
          </a:p>
        </p:txBody>
      </p:sp>
      <p:sp>
        <p:nvSpPr>
          <p:cNvPr id="14" name="Rectangle 13"/>
          <p:cNvSpPr/>
          <p:nvPr/>
        </p:nvSpPr>
        <p:spPr>
          <a:xfrm>
            <a:off x="6627070" y="4715898"/>
            <a:ext cx="3129650" cy="369332"/>
          </a:xfrm>
          <a:prstGeom prst="rect">
            <a:avLst/>
          </a:prstGeom>
        </p:spPr>
        <p:txBody>
          <a:bodyPr wrap="square">
            <a:spAutoFit/>
          </a:bodyPr>
          <a:lstStyle/>
          <a:p>
            <a:r>
              <a:rPr lang="en-GB" b="1" dirty="0">
                <a:latin typeface="+mj-lt"/>
              </a:rPr>
              <a:t>Gillian Symon</a:t>
            </a:r>
          </a:p>
        </p:txBody>
      </p:sp>
      <p:pic>
        <p:nvPicPr>
          <p:cNvPr id="15" name="Picture 2" descr="RebeccaWh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50" y="1547458"/>
            <a:ext cx="2060692" cy="16562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llianSym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50" y="3203688"/>
            <a:ext cx="2088290" cy="18002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catalyst\Desktop\DebbieStubbs 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00" y="1700760"/>
            <a:ext cx="2080819" cy="18055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91583" y="3563738"/>
            <a:ext cx="1572027" cy="369332"/>
          </a:xfrm>
          <a:prstGeom prst="rect">
            <a:avLst/>
          </a:prstGeom>
          <a:noFill/>
        </p:spPr>
        <p:txBody>
          <a:bodyPr wrap="none" rtlCol="0">
            <a:spAutoFit/>
          </a:bodyPr>
          <a:lstStyle/>
          <a:p>
            <a:r>
              <a:rPr lang="en-GB" b="1" dirty="0" smtClean="0">
                <a:latin typeface="+mj-lt"/>
              </a:rPr>
              <a:t>Debbie Stubbs</a:t>
            </a:r>
            <a:endParaRPr lang="en-GB" b="1" dirty="0">
              <a:latin typeface="+mj-lt"/>
            </a:endParaRPr>
          </a:p>
        </p:txBody>
      </p:sp>
      <p:pic>
        <p:nvPicPr>
          <p:cNvPr id="2" name="Picture 1" descr="petro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951" y="5003938"/>
            <a:ext cx="2110530" cy="1809532"/>
          </a:xfrm>
          <a:prstGeom prst="rect">
            <a:avLst/>
          </a:prstGeom>
        </p:spPr>
      </p:pic>
      <p:sp>
        <p:nvSpPr>
          <p:cNvPr id="12" name="TextBox 11"/>
          <p:cNvSpPr txBox="1"/>
          <p:nvPr/>
        </p:nvSpPr>
        <p:spPr>
          <a:xfrm>
            <a:off x="179390" y="6228108"/>
            <a:ext cx="1544012" cy="369332"/>
          </a:xfrm>
          <a:prstGeom prst="rect">
            <a:avLst/>
          </a:prstGeom>
          <a:noFill/>
        </p:spPr>
        <p:txBody>
          <a:bodyPr wrap="none" rtlCol="0">
            <a:spAutoFit/>
          </a:bodyPr>
          <a:lstStyle/>
          <a:p>
            <a:r>
              <a:rPr lang="en-GB" b="1" dirty="0" smtClean="0">
                <a:latin typeface="+mj-lt"/>
              </a:rPr>
              <a:t>Dee Hennessy</a:t>
            </a:r>
            <a:endParaRPr lang="en-GB" b="1" dirty="0">
              <a:latin typeface="+mj-lt"/>
            </a:endParaRPr>
          </a:p>
        </p:txBody>
      </p:sp>
      <p:pic>
        <p:nvPicPr>
          <p:cNvPr id="17" name="Picture 4" descr="https://media.licdn.com/media/p/1/000/0bf/04b/1253e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399" y="4077090"/>
            <a:ext cx="2080819" cy="208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63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500" y="692640"/>
            <a:ext cx="7777080" cy="720080"/>
          </a:xfrm>
        </p:spPr>
        <p:txBody>
          <a:bodyPr>
            <a:noAutofit/>
          </a:bodyPr>
          <a:lstStyle/>
          <a:p>
            <a:pPr algn="l"/>
            <a:r>
              <a:rPr lang="en-GB" sz="5000" dirty="0" smtClean="0">
                <a:solidFill>
                  <a:schemeClr val="tx1"/>
                </a:solidFill>
              </a:rPr>
              <a:t>What the participants did</a:t>
            </a:r>
            <a:endParaRPr lang="en-GB" sz="5000" dirty="0">
              <a:solidFill>
                <a:schemeClr val="tx1"/>
              </a:solidFill>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00" y="2708900"/>
            <a:ext cx="3979006" cy="2661804"/>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90" y="2708900"/>
            <a:ext cx="2952410" cy="2718992"/>
          </a:xfrm>
          <a:prstGeom prst="rect">
            <a:avLst/>
          </a:prstGeom>
        </p:spPr>
      </p:pic>
    </p:spTree>
    <p:extLst>
      <p:ext uri="{BB962C8B-B14F-4D97-AF65-F5344CB8AC3E}">
        <p14:creationId xmlns:p14="http://schemas.microsoft.com/office/powerpoint/2010/main" val="274719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20610"/>
            <a:ext cx="7272808" cy="720080"/>
          </a:xfrm>
        </p:spPr>
        <p:txBody>
          <a:bodyPr>
            <a:normAutofit fontScale="90000"/>
          </a:bodyPr>
          <a:lstStyle/>
          <a:p>
            <a:pPr algn="l"/>
            <a:r>
              <a:rPr lang="en-GB" dirty="0" smtClean="0">
                <a:solidFill>
                  <a:schemeClr val="tx1"/>
                </a:solidFill>
              </a:rPr>
              <a:t>What we have done</a:t>
            </a:r>
            <a:endParaRPr lang="en-GB" dirty="0">
              <a:solidFill>
                <a:schemeClr val="tx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268" y="1764407"/>
            <a:ext cx="1997512" cy="166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4405" y="1764407"/>
            <a:ext cx="2220399" cy="165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30886" y="3460950"/>
            <a:ext cx="3569104" cy="400110"/>
          </a:xfrm>
          <a:prstGeom prst="rect">
            <a:avLst/>
          </a:prstGeom>
          <a:noFill/>
        </p:spPr>
        <p:txBody>
          <a:bodyPr wrap="square" rtlCol="0">
            <a:spAutoFit/>
          </a:bodyPr>
          <a:lstStyle/>
          <a:p>
            <a:r>
              <a:rPr lang="en-GB" sz="2000" dirty="0" smtClean="0">
                <a:solidFill>
                  <a:schemeClr val="tx2"/>
                </a:solidFill>
                <a:latin typeface="+mj-lt"/>
              </a:rPr>
              <a:t>Some analysis of the data</a:t>
            </a:r>
            <a:endParaRPr lang="en-GB" sz="2000" dirty="0">
              <a:solidFill>
                <a:schemeClr val="tx2"/>
              </a:solidFill>
              <a:latin typeface="+mj-lt"/>
            </a:endParaRPr>
          </a:p>
        </p:txBody>
      </p:sp>
      <p:sp>
        <p:nvSpPr>
          <p:cNvPr id="10" name="TextBox 9"/>
          <p:cNvSpPr txBox="1"/>
          <p:nvPr/>
        </p:nvSpPr>
        <p:spPr>
          <a:xfrm>
            <a:off x="5913523" y="3441214"/>
            <a:ext cx="4203247" cy="707886"/>
          </a:xfrm>
          <a:prstGeom prst="rect">
            <a:avLst/>
          </a:prstGeom>
          <a:noFill/>
        </p:spPr>
        <p:txBody>
          <a:bodyPr wrap="square" rtlCol="0">
            <a:spAutoFit/>
          </a:bodyPr>
          <a:lstStyle/>
          <a:p>
            <a:r>
              <a:rPr lang="en-GB" sz="2000" dirty="0" smtClean="0">
                <a:solidFill>
                  <a:schemeClr val="tx2"/>
                </a:solidFill>
                <a:latin typeface="+mj-lt"/>
              </a:rPr>
              <a:t>Presenting initial ideas </a:t>
            </a:r>
          </a:p>
          <a:p>
            <a:r>
              <a:rPr lang="en-GB" sz="2000" dirty="0" smtClean="0">
                <a:solidFill>
                  <a:schemeClr val="tx2"/>
                </a:solidFill>
                <a:latin typeface="+mj-lt"/>
              </a:rPr>
              <a:t>at conferences</a:t>
            </a:r>
            <a:endParaRPr lang="en-GB" sz="2000" dirty="0">
              <a:solidFill>
                <a:schemeClr val="tx2"/>
              </a:solidFill>
              <a:latin typeface="+mj-lt"/>
            </a:endParaRPr>
          </a:p>
        </p:txBody>
      </p:sp>
      <p:pic>
        <p:nvPicPr>
          <p:cNvPr id="12"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4405" y="4149100"/>
            <a:ext cx="2238095" cy="172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68180" y="5961564"/>
            <a:ext cx="2670155" cy="707886"/>
          </a:xfrm>
          <a:prstGeom prst="rect">
            <a:avLst/>
          </a:prstGeom>
        </p:spPr>
        <p:txBody>
          <a:bodyPr wrap="none">
            <a:spAutoFit/>
          </a:bodyPr>
          <a:lstStyle/>
          <a:p>
            <a:r>
              <a:rPr lang="en-GB" sz="2000" dirty="0">
                <a:solidFill>
                  <a:schemeClr val="tx2"/>
                </a:solidFill>
                <a:latin typeface="+mj-lt"/>
              </a:rPr>
              <a:t>Exploring </a:t>
            </a:r>
            <a:r>
              <a:rPr lang="en-GB" sz="2000" dirty="0" smtClean="0">
                <a:solidFill>
                  <a:schemeClr val="tx2"/>
                </a:solidFill>
                <a:latin typeface="+mj-lt"/>
              </a:rPr>
              <a:t>dissemination</a:t>
            </a:r>
          </a:p>
          <a:p>
            <a:r>
              <a:rPr lang="en-GB" sz="2000" dirty="0" smtClean="0">
                <a:solidFill>
                  <a:schemeClr val="tx2"/>
                </a:solidFill>
                <a:latin typeface="+mj-lt"/>
              </a:rPr>
              <a:t>ideas</a:t>
            </a:r>
            <a:endParaRPr lang="en-GB" sz="2000" dirty="0">
              <a:solidFill>
                <a:schemeClr val="tx2"/>
              </a:solidFill>
              <a:latin typeface="+mj-lt"/>
            </a:endParaRPr>
          </a:p>
        </p:txBody>
      </p:sp>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815" y="4122206"/>
            <a:ext cx="2000965" cy="176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21415" y="5981300"/>
            <a:ext cx="2858475" cy="400110"/>
          </a:xfrm>
          <a:prstGeom prst="rect">
            <a:avLst/>
          </a:prstGeom>
          <a:noFill/>
        </p:spPr>
        <p:txBody>
          <a:bodyPr wrap="none" rtlCol="0">
            <a:spAutoFit/>
          </a:bodyPr>
          <a:lstStyle/>
          <a:p>
            <a:r>
              <a:rPr lang="en-GB" sz="2000" dirty="0" smtClean="0">
                <a:solidFill>
                  <a:schemeClr val="tx2"/>
                </a:solidFill>
                <a:latin typeface="+mj-lt"/>
              </a:rPr>
              <a:t>Beginning to write papers</a:t>
            </a:r>
            <a:endParaRPr lang="en-GB" sz="2000" dirty="0">
              <a:solidFill>
                <a:schemeClr val="tx2"/>
              </a:solidFill>
              <a:latin typeface="+mj-lt"/>
            </a:endParaRPr>
          </a:p>
        </p:txBody>
      </p:sp>
    </p:spTree>
    <p:extLst>
      <p:ext uri="{BB962C8B-B14F-4D97-AF65-F5344CB8AC3E}">
        <p14:creationId xmlns:p14="http://schemas.microsoft.com/office/powerpoint/2010/main" val="4143232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490" y="620610"/>
            <a:ext cx="7272808" cy="720080"/>
          </a:xfrm>
        </p:spPr>
        <p:txBody>
          <a:bodyPr>
            <a:normAutofit fontScale="90000"/>
          </a:bodyPr>
          <a:lstStyle/>
          <a:p>
            <a:pPr algn="l"/>
            <a:r>
              <a:rPr lang="en-GB" dirty="0" smtClean="0">
                <a:solidFill>
                  <a:schemeClr val="tx1"/>
                </a:solidFill>
              </a:rPr>
              <a:t>1</a:t>
            </a:r>
            <a:r>
              <a:rPr lang="en-GB" baseline="30000" dirty="0" smtClean="0">
                <a:solidFill>
                  <a:schemeClr val="tx1"/>
                </a:solidFill>
              </a:rPr>
              <a:t>st</a:t>
            </a:r>
            <a:r>
              <a:rPr lang="en-GB" dirty="0" smtClean="0">
                <a:solidFill>
                  <a:schemeClr val="tx1"/>
                </a:solidFill>
              </a:rPr>
              <a:t> Activity</a:t>
            </a:r>
            <a:endParaRPr lang="en-GB" dirty="0">
              <a:solidFill>
                <a:schemeClr val="tx1"/>
              </a:solidFill>
            </a:endParaRPr>
          </a:p>
        </p:txBody>
      </p:sp>
      <p:sp>
        <p:nvSpPr>
          <p:cNvPr id="3" name="TextBox 2"/>
          <p:cNvSpPr txBox="1"/>
          <p:nvPr/>
        </p:nvSpPr>
        <p:spPr>
          <a:xfrm>
            <a:off x="827480" y="2225841"/>
            <a:ext cx="8569190" cy="3939539"/>
          </a:xfrm>
          <a:prstGeom prst="rect">
            <a:avLst/>
          </a:prstGeom>
          <a:noFill/>
        </p:spPr>
        <p:txBody>
          <a:bodyPr wrap="square" rtlCol="0">
            <a:spAutoFit/>
          </a:bodyPr>
          <a:lstStyle/>
          <a:p>
            <a:pPr>
              <a:lnSpc>
                <a:spcPct val="150000"/>
              </a:lnSpc>
            </a:pPr>
            <a:r>
              <a:rPr lang="en-US" sz="2400" dirty="0" smtClean="0">
                <a:solidFill>
                  <a:schemeClr val="tx2"/>
                </a:solidFill>
                <a:latin typeface="+mj-lt"/>
              </a:rPr>
              <a:t>In discussion with the person next to you:</a:t>
            </a:r>
          </a:p>
          <a:p>
            <a:pPr>
              <a:lnSpc>
                <a:spcPct val="150000"/>
              </a:lnSpc>
            </a:pPr>
            <a:endParaRPr lang="en-US" sz="2400" dirty="0" smtClean="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What does being a SE mean to you?</a:t>
            </a:r>
          </a:p>
          <a:p>
            <a:pPr>
              <a:lnSpc>
                <a:spcPct val="150000"/>
              </a:lnSpc>
            </a:pPr>
            <a:endParaRPr lang="en-US" sz="2400" dirty="0" smtClean="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Does it raise any particular challenges in respect of WLB?</a:t>
            </a:r>
          </a:p>
          <a:p>
            <a:pPr marL="342900" indent="-342900">
              <a:lnSpc>
                <a:spcPct val="150000"/>
              </a:lnSpc>
              <a:buFont typeface="Arial"/>
              <a:buChar char="•"/>
            </a:pPr>
            <a:endParaRPr lang="en-US" sz="2400" dirty="0">
              <a:solidFill>
                <a:schemeClr val="tx2"/>
              </a:solidFill>
              <a:latin typeface="+mj-lt"/>
            </a:endParaRPr>
          </a:p>
          <a:p>
            <a:pPr marL="342900" indent="-342900">
              <a:lnSpc>
                <a:spcPct val="150000"/>
              </a:lnSpc>
              <a:buFont typeface="Arial"/>
              <a:buChar char="•"/>
            </a:pPr>
            <a:r>
              <a:rPr lang="en-US" sz="2400" dirty="0" smtClean="0">
                <a:solidFill>
                  <a:schemeClr val="tx2"/>
                </a:solidFill>
                <a:latin typeface="+mj-lt"/>
              </a:rPr>
              <a:t>Or not? Does it make it easier? </a:t>
            </a:r>
            <a:endParaRPr lang="en-US" sz="2400" dirty="0">
              <a:solidFill>
                <a:schemeClr val="tx2"/>
              </a:solidFill>
              <a:latin typeface="+mj-lt"/>
            </a:endParaRPr>
          </a:p>
        </p:txBody>
      </p:sp>
    </p:spTree>
    <p:extLst>
      <p:ext uri="{BB962C8B-B14F-4D97-AF65-F5344CB8AC3E}">
        <p14:creationId xmlns:p14="http://schemas.microsoft.com/office/powerpoint/2010/main" val="373253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180" y="50264"/>
            <a:ext cx="7772400" cy="1362456"/>
          </a:xfrm>
        </p:spPr>
        <p:txBody>
          <a:bodyPr/>
          <a:lstStyle/>
          <a:p>
            <a:r>
              <a:rPr lang="en-GB" sz="4800" dirty="0" smtClean="0">
                <a:solidFill>
                  <a:schemeClr val="tx1"/>
                </a:solidFill>
              </a:rPr>
              <a:t>Identity Struggle for SEs</a:t>
            </a:r>
            <a:endParaRPr lang="en-GB" sz="4800" dirty="0">
              <a:solidFill>
                <a:schemeClr val="tx1"/>
              </a:solidFill>
            </a:endParaRPr>
          </a:p>
        </p:txBody>
      </p:sp>
      <p:pic>
        <p:nvPicPr>
          <p:cNvPr id="6148" name="Picture 4" descr="http://ateneosocialentrep.files.wordpress.com/2012/02/social-entrepren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00" y="1988800"/>
            <a:ext cx="6092720" cy="45695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dsw.socialwork.rutgers.edu/2015cohort/wp-content/uploads/2014/04/My-Ident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240" y="3140960"/>
            <a:ext cx="2592360" cy="344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9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70" y="404580"/>
            <a:ext cx="7772400" cy="1362456"/>
          </a:xfrm>
        </p:spPr>
        <p:txBody>
          <a:bodyPr/>
          <a:lstStyle/>
          <a:p>
            <a:r>
              <a:rPr lang="en-GB" sz="4800" dirty="0" smtClean="0">
                <a:solidFill>
                  <a:schemeClr val="tx1"/>
                </a:solidFill>
              </a:rPr>
              <a:t>What being a Social Entrepreneur means to me</a:t>
            </a:r>
            <a:endParaRPr lang="en-GB" sz="4800" dirty="0">
              <a:solidFill>
                <a:schemeClr val="tx1"/>
              </a:solidFill>
            </a:endParaRPr>
          </a:p>
        </p:txBody>
      </p:sp>
      <p:sp>
        <p:nvSpPr>
          <p:cNvPr id="4" name="Rounded Rectangular Callout 3"/>
          <p:cNvSpPr/>
          <p:nvPr/>
        </p:nvSpPr>
        <p:spPr>
          <a:xfrm>
            <a:off x="5148079" y="1916790"/>
            <a:ext cx="3816531" cy="4680650"/>
          </a:xfrm>
          <a:prstGeom prst="wedgeRoundRectCallout">
            <a:avLst>
              <a:gd name="adj1" fmla="val -90804"/>
              <a:gd name="adj2" fmla="val 4154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bg2">
                    <a:lumMod val="75000"/>
                  </a:schemeClr>
                </a:solidFill>
                <a:latin typeface="+mj-lt"/>
              </a:rPr>
              <a:t>“When </a:t>
            </a:r>
            <a:r>
              <a:rPr lang="en-GB" sz="2000" dirty="0">
                <a:solidFill>
                  <a:schemeClr val="bg2">
                    <a:lumMod val="75000"/>
                  </a:schemeClr>
                </a:solidFill>
                <a:latin typeface="+mj-lt"/>
              </a:rPr>
              <a:t>I worked in the public sector, there was my professional role and my public role and then my private life… I was seduced by keeping those kinds of things separate… now I see that really as quite false </a:t>
            </a:r>
            <a:r>
              <a:rPr lang="en-GB" sz="2000" dirty="0" smtClean="0">
                <a:solidFill>
                  <a:schemeClr val="bg2">
                    <a:lumMod val="75000"/>
                  </a:schemeClr>
                </a:solidFill>
                <a:latin typeface="+mj-lt"/>
              </a:rPr>
              <a:t>… </a:t>
            </a:r>
            <a:r>
              <a:rPr lang="en-GB" sz="2000" dirty="0">
                <a:solidFill>
                  <a:schemeClr val="bg2">
                    <a:lumMod val="75000"/>
                  </a:schemeClr>
                </a:solidFill>
                <a:latin typeface="+mj-lt"/>
              </a:rPr>
              <a:t>I find that being myself and letting my work and my life merge is leading for me to be more empowered, to be much more honest about who I am and what my life’s all about ”</a:t>
            </a:r>
            <a:endParaRPr lang="en-US" sz="2000" dirty="0" smtClean="0">
              <a:solidFill>
                <a:schemeClr val="bg2">
                  <a:lumMod val="75000"/>
                </a:schemeClr>
              </a:solidFill>
              <a:latin typeface="+mj-lt"/>
            </a:endParaRPr>
          </a:p>
          <a:p>
            <a:pPr>
              <a:lnSpc>
                <a:spcPts val="600"/>
              </a:lnSpc>
            </a:pPr>
            <a:endParaRPr lang="en-US" sz="1400" dirty="0" smtClean="0">
              <a:solidFill>
                <a:schemeClr val="bg2">
                  <a:lumMod val="75000"/>
                </a:schemeClr>
              </a:solidFill>
              <a:latin typeface="+mj-lt"/>
            </a:endParaRPr>
          </a:p>
          <a:p>
            <a:r>
              <a:rPr lang="en-US" sz="1400" dirty="0" smtClean="0">
                <a:solidFill>
                  <a:schemeClr val="bg2">
                    <a:lumMod val="75000"/>
                  </a:schemeClr>
                </a:solidFill>
                <a:latin typeface="+mj-lt"/>
              </a:rPr>
              <a:t>Stephen</a:t>
            </a:r>
            <a:endParaRPr lang="en-US" sz="1400" dirty="0">
              <a:solidFill>
                <a:schemeClr val="bg2">
                  <a:lumMod val="75000"/>
                </a:schemeClr>
              </a:solidFill>
              <a:latin typeface="+mj-lt"/>
            </a:endParaRPr>
          </a:p>
        </p:txBody>
      </p:sp>
      <p:sp>
        <p:nvSpPr>
          <p:cNvPr id="6" name="Rounded Rectangular Callout 5"/>
          <p:cNvSpPr/>
          <p:nvPr/>
        </p:nvSpPr>
        <p:spPr>
          <a:xfrm>
            <a:off x="179390" y="1916790"/>
            <a:ext cx="4824670" cy="2088290"/>
          </a:xfrm>
          <a:prstGeom prst="wedgeRoundRectCallout">
            <a:avLst>
              <a:gd name="adj1" fmla="val -22201"/>
              <a:gd name="adj2" fmla="val 7000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2">
                    <a:lumMod val="75000"/>
                  </a:schemeClr>
                </a:solidFill>
                <a:latin typeface="+mj-lt"/>
              </a:rPr>
              <a:t>“</a:t>
            </a:r>
            <a:r>
              <a:rPr lang="en-GB" sz="2000" dirty="0" smtClean="0">
                <a:solidFill>
                  <a:schemeClr val="bg2">
                    <a:lumMod val="75000"/>
                  </a:schemeClr>
                </a:solidFill>
                <a:latin typeface="+mj-lt"/>
              </a:rPr>
              <a:t>I </a:t>
            </a:r>
            <a:r>
              <a:rPr lang="en-GB" sz="2000" dirty="0">
                <a:solidFill>
                  <a:schemeClr val="bg2">
                    <a:lumMod val="75000"/>
                  </a:schemeClr>
                </a:solidFill>
                <a:latin typeface="+mj-lt"/>
              </a:rPr>
              <a:t>find with my social enterprise I’m totally me .. My whole SE is set up around what I believe in and my values and all that sort of stuff</a:t>
            </a:r>
            <a:r>
              <a:rPr lang="en-US" sz="2000" dirty="0" smtClean="0">
                <a:solidFill>
                  <a:schemeClr val="bg2">
                    <a:lumMod val="75000"/>
                  </a:schemeClr>
                </a:solidFill>
                <a:latin typeface="+mj-lt"/>
              </a:rPr>
              <a:t>” </a:t>
            </a:r>
            <a:endParaRPr lang="en-US" sz="2000" dirty="0">
              <a:solidFill>
                <a:schemeClr val="bg2">
                  <a:lumMod val="75000"/>
                </a:schemeClr>
              </a:solidFill>
              <a:latin typeface="+mj-lt"/>
            </a:endParaRPr>
          </a:p>
          <a:p>
            <a:r>
              <a:rPr lang="en-US" sz="1400" dirty="0" smtClean="0">
                <a:solidFill>
                  <a:schemeClr val="bg2">
                    <a:lumMod val="75000"/>
                  </a:schemeClr>
                </a:solidFill>
                <a:latin typeface="+mj-lt"/>
              </a:rPr>
              <a:t>Fiona</a:t>
            </a:r>
            <a:endParaRPr lang="en-US" sz="1400" dirty="0">
              <a:solidFill>
                <a:schemeClr val="bg2">
                  <a:lumMod val="75000"/>
                </a:schemeClr>
              </a:solidFill>
              <a:latin typeface="+mj-lt"/>
            </a:endParaRPr>
          </a:p>
        </p:txBody>
      </p:sp>
      <p:pic>
        <p:nvPicPr>
          <p:cNvPr id="3" name="Picture 2" descr="0417_sb_social_entrepreneurs_630x4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 y="4671067"/>
            <a:ext cx="3280400" cy="2186933"/>
          </a:xfrm>
          <a:prstGeom prst="rect">
            <a:avLst/>
          </a:prstGeom>
        </p:spPr>
      </p:pic>
    </p:spTree>
    <p:extLst>
      <p:ext uri="{BB962C8B-B14F-4D97-AF65-F5344CB8AC3E}">
        <p14:creationId xmlns:p14="http://schemas.microsoft.com/office/powerpoint/2010/main" val="390844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20610"/>
            <a:ext cx="7272808" cy="720080"/>
          </a:xfrm>
        </p:spPr>
        <p:txBody>
          <a:bodyPr>
            <a:normAutofit fontScale="90000"/>
          </a:bodyPr>
          <a:lstStyle/>
          <a:p>
            <a:pPr algn="l"/>
            <a:r>
              <a:rPr lang="en-GB" dirty="0" smtClean="0">
                <a:solidFill>
                  <a:schemeClr val="tx1"/>
                </a:solidFill>
              </a:rPr>
              <a:t>Work, </a:t>
            </a:r>
            <a:r>
              <a:rPr lang="en-GB" dirty="0">
                <a:solidFill>
                  <a:schemeClr val="tx1"/>
                </a:solidFill>
              </a:rPr>
              <a:t>l</a:t>
            </a:r>
            <a:r>
              <a:rPr lang="en-GB" dirty="0" smtClean="0">
                <a:solidFill>
                  <a:schemeClr val="tx1"/>
                </a:solidFill>
              </a:rPr>
              <a:t>ife and balance?</a:t>
            </a:r>
            <a:endParaRPr lang="en-GB" dirty="0">
              <a:solidFill>
                <a:schemeClr val="tx1"/>
              </a:solidFill>
            </a:endParaRPr>
          </a:p>
        </p:txBody>
      </p:sp>
      <p:pic>
        <p:nvPicPr>
          <p:cNvPr id="6" name="Picture 3" descr="C:\Users\crw287\AppData\Local\Microsoft\Windows\Temporary Internet Files\Content.IE5\DIMT9RN0\worklife-300x3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7398" y="1764298"/>
            <a:ext cx="4545102" cy="454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3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620610"/>
            <a:ext cx="7272808" cy="720080"/>
          </a:xfrm>
        </p:spPr>
        <p:txBody>
          <a:bodyPr>
            <a:normAutofit fontScale="90000"/>
          </a:bodyPr>
          <a:lstStyle/>
          <a:p>
            <a:pPr algn="l"/>
            <a:r>
              <a:rPr lang="en-GB" dirty="0" smtClean="0">
                <a:solidFill>
                  <a:schemeClr val="tx1"/>
                </a:solidFill>
              </a:rPr>
              <a:t>Work - life balance</a:t>
            </a:r>
            <a:endParaRPr lang="en-GB" dirty="0">
              <a:solidFill>
                <a:schemeClr val="tx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00" y="1844780"/>
            <a:ext cx="3426936" cy="230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565" y="3417276"/>
            <a:ext cx="858445" cy="73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480" y="3212970"/>
            <a:ext cx="936130" cy="93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30" y="1844780"/>
            <a:ext cx="3177789" cy="230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00" y="4509150"/>
            <a:ext cx="4305666" cy="1815882"/>
          </a:xfrm>
          <a:prstGeom prst="rect">
            <a:avLst/>
          </a:prstGeom>
        </p:spPr>
        <p:txBody>
          <a:bodyPr wrap="none">
            <a:spAutoFit/>
          </a:bodyPr>
          <a:lstStyle/>
          <a:p>
            <a:r>
              <a:rPr lang="en-US" sz="2800" b="1" dirty="0" smtClean="0">
                <a:solidFill>
                  <a:schemeClr val="tx2"/>
                </a:solidFill>
                <a:latin typeface="+mj-lt"/>
              </a:rPr>
              <a:t>From talking to participants</a:t>
            </a:r>
          </a:p>
          <a:p>
            <a:r>
              <a:rPr lang="en-US" sz="2800" b="1" dirty="0" smtClean="0">
                <a:solidFill>
                  <a:schemeClr val="tx2"/>
                </a:solidFill>
                <a:latin typeface="+mj-lt"/>
              </a:rPr>
              <a:t>it was clear that WLB is </a:t>
            </a:r>
          </a:p>
          <a:p>
            <a:r>
              <a:rPr lang="en-US" sz="2800" b="1" dirty="0">
                <a:solidFill>
                  <a:schemeClr val="tx2"/>
                </a:solidFill>
                <a:latin typeface="+mj-lt"/>
              </a:rPr>
              <a:t>n</a:t>
            </a:r>
            <a:r>
              <a:rPr lang="en-US" sz="2800" b="1" dirty="0" smtClean="0">
                <a:solidFill>
                  <a:schemeClr val="tx2"/>
                </a:solidFill>
                <a:latin typeface="+mj-lt"/>
              </a:rPr>
              <a:t>ot </a:t>
            </a:r>
            <a:r>
              <a:rPr lang="en-US" sz="2800" b="1" dirty="0">
                <a:solidFill>
                  <a:schemeClr val="tx2"/>
                </a:solidFill>
                <a:latin typeface="+mj-lt"/>
              </a:rPr>
              <a:t>a fixed </a:t>
            </a:r>
            <a:r>
              <a:rPr lang="en-US" sz="2800" b="1" dirty="0" smtClean="0">
                <a:solidFill>
                  <a:schemeClr val="tx2"/>
                </a:solidFill>
                <a:latin typeface="+mj-lt"/>
              </a:rPr>
              <a:t>idea of how</a:t>
            </a:r>
          </a:p>
          <a:p>
            <a:r>
              <a:rPr lang="en-US" sz="2800" b="1" dirty="0" smtClean="0">
                <a:solidFill>
                  <a:schemeClr val="tx2"/>
                </a:solidFill>
                <a:latin typeface="+mj-lt"/>
              </a:rPr>
              <a:t>things </a:t>
            </a:r>
            <a:r>
              <a:rPr lang="en-US" sz="2800" b="1" dirty="0">
                <a:solidFill>
                  <a:schemeClr val="tx2"/>
                </a:solidFill>
                <a:latin typeface="+mj-lt"/>
              </a:rPr>
              <a:t>should </a:t>
            </a:r>
            <a:r>
              <a:rPr lang="en-US" sz="2800" b="1" dirty="0" smtClean="0">
                <a:solidFill>
                  <a:schemeClr val="tx2"/>
                </a:solidFill>
                <a:latin typeface="+mj-lt"/>
              </a:rPr>
              <a:t>be …</a:t>
            </a:r>
            <a:endParaRPr lang="en-GB" sz="2800" b="1" dirty="0">
              <a:solidFill>
                <a:schemeClr val="tx2"/>
              </a:solidFill>
              <a:latin typeface="+mj-lt"/>
            </a:endParaRPr>
          </a:p>
        </p:txBody>
      </p:sp>
      <p:sp>
        <p:nvSpPr>
          <p:cNvPr id="3" name="Rectangle 2"/>
          <p:cNvSpPr/>
          <p:nvPr/>
        </p:nvSpPr>
        <p:spPr>
          <a:xfrm>
            <a:off x="5076070" y="4653170"/>
            <a:ext cx="3888540" cy="1384995"/>
          </a:xfrm>
          <a:prstGeom prst="rect">
            <a:avLst/>
          </a:prstGeom>
        </p:spPr>
        <p:txBody>
          <a:bodyPr wrap="square">
            <a:spAutoFit/>
          </a:bodyPr>
          <a:lstStyle/>
          <a:p>
            <a:r>
              <a:rPr lang="en-US" sz="2800" b="1" dirty="0" smtClean="0">
                <a:solidFill>
                  <a:schemeClr val="tx2"/>
                </a:solidFill>
                <a:latin typeface="+mj-lt"/>
              </a:rPr>
              <a:t>… but a </a:t>
            </a:r>
            <a:r>
              <a:rPr lang="en-US" sz="2800" b="1" dirty="0">
                <a:solidFill>
                  <a:schemeClr val="tx2"/>
                </a:solidFill>
                <a:latin typeface="+mj-lt"/>
              </a:rPr>
              <a:t>constantly re-negotiated </a:t>
            </a:r>
            <a:endParaRPr lang="en-US" sz="2800" b="1" dirty="0" smtClean="0">
              <a:solidFill>
                <a:schemeClr val="tx2"/>
              </a:solidFill>
              <a:latin typeface="+mj-lt"/>
            </a:endParaRPr>
          </a:p>
          <a:p>
            <a:r>
              <a:rPr lang="en-US" sz="2800" b="1" dirty="0" smtClean="0">
                <a:solidFill>
                  <a:schemeClr val="tx2"/>
                </a:solidFill>
                <a:latin typeface="+mj-lt"/>
              </a:rPr>
              <a:t>moving target …</a:t>
            </a:r>
            <a:endParaRPr lang="en-US" sz="2000" dirty="0">
              <a:solidFill>
                <a:schemeClr val="tx2"/>
              </a:solidFill>
              <a:latin typeface="+mj-lt"/>
            </a:endParaRPr>
          </a:p>
        </p:txBody>
      </p:sp>
    </p:spTree>
    <p:extLst>
      <p:ext uri="{BB962C8B-B14F-4D97-AF65-F5344CB8AC3E}">
        <p14:creationId xmlns:p14="http://schemas.microsoft.com/office/powerpoint/2010/main" val="3871966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2358</TotalTime>
  <Words>3359</Words>
  <Application>Microsoft Office PowerPoint</Application>
  <PresentationFormat>On-screen Show (4:3)</PresentationFormat>
  <Paragraphs>292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Help I Need a Digi-Housekeeper! </vt:lpstr>
      <vt:lpstr>Digital Brain Switch</vt:lpstr>
      <vt:lpstr>What the participants did</vt:lpstr>
      <vt:lpstr>What we have done</vt:lpstr>
      <vt:lpstr>1st Activity</vt:lpstr>
      <vt:lpstr>Identity Struggle for SEs</vt:lpstr>
      <vt:lpstr>What being a Social Entrepreneur means to me</vt:lpstr>
      <vt:lpstr>Work, life and balance?</vt:lpstr>
      <vt:lpstr>Work - life balance</vt:lpstr>
      <vt:lpstr>Time triage</vt:lpstr>
      <vt:lpstr>Re-negotiation during the day</vt:lpstr>
      <vt:lpstr>‘Working Lightly’</vt:lpstr>
      <vt:lpstr>'Working Lite’</vt:lpstr>
      <vt:lpstr>2nd Activity</vt:lpstr>
      <vt:lpstr>The flip side of being flexible</vt:lpstr>
      <vt:lpstr>What is Digi-Housekeeping?</vt:lpstr>
      <vt:lpstr>Digi-Housekeeping: Clearing &amp; organising</vt:lpstr>
      <vt:lpstr> Digi-housekeeping: Managing expectations</vt:lpstr>
      <vt:lpstr>Digi-housekeeping: Supporting online presence</vt:lpstr>
      <vt:lpstr>If being a SE is your life where are the boundaries online?</vt:lpstr>
      <vt:lpstr>Summary: Beyond work &amp; life?</vt:lpstr>
      <vt:lpstr>3rd Activity</vt:lpstr>
      <vt:lpstr>Learning from taking part</vt:lpstr>
      <vt:lpstr>Learning something new about yourself</vt:lpstr>
      <vt:lpstr>Realising and Appreciating Current Activities</vt:lpstr>
      <vt:lpstr>  Changing Behaviours</vt:lpstr>
      <vt:lpstr>4th Activity</vt:lpstr>
      <vt:lpstr>PowerPoint Presentation</vt:lpstr>
      <vt:lpstr>Open questions and feedback</vt:lpstr>
    </vt:vector>
  </TitlesOfParts>
  <Company>Lancaster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catalyst</dc:creator>
  <cp:lastModifiedBy>catalyst</cp:lastModifiedBy>
  <cp:revision>257</cp:revision>
  <dcterms:created xsi:type="dcterms:W3CDTF">2015-01-16T11:31:07Z</dcterms:created>
  <dcterms:modified xsi:type="dcterms:W3CDTF">2015-03-08T21:35:01Z</dcterms:modified>
</cp:coreProperties>
</file>